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</p:sldIdLst>
  <p:notesMasterIdLst>
    <p:notesMasterId r:id="rId37"/>
  </p:notesMasterIdLst>
  <p:sldSz cx="14630400" cy="8229600"/>
  <p:notesSz cx="8229600" cy="14630400"/>
  <p:embeddedFontLst>
    <p:embeddedFont>
      <p:font typeface="Petrona"/>
      <p:regular r:id="rId42"/>
    </p:embeddedFont>
    <p:embeddedFont>
      <p:font typeface="Petrona"/>
      <p:regular r:id="rId43"/>
    </p:embeddedFont>
    <p:embeddedFont>
      <p:font typeface="Petrona"/>
      <p:regular r:id="rId44"/>
    </p:embeddedFont>
    <p:embeddedFont>
      <p:font typeface="Petrona"/>
      <p:regular r:id="rId45"/>
    </p:embeddedFont>
    <p:embeddedFont>
      <p:font typeface="Inter"/>
      <p:regular r:id="rId46"/>
    </p:embeddedFont>
    <p:embeddedFont>
      <p:font typeface="Inter"/>
      <p:regular r:id="rId47"/>
    </p:embeddedFont>
    <p:embeddedFont>
      <p:font typeface="Inter"/>
      <p:regular r:id="rId48"/>
    </p:embeddedFont>
    <p:embeddedFont>
      <p:font typeface="Inter"/>
      <p:regular r:id="rId49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notesMaster" Target="notesMasters/notesMaster1.xml"/><Relationship Id="rId38" Type="http://schemas.openxmlformats.org/officeDocument/2006/relationships/presProps" Target="presProps.xml"/><Relationship Id="rId39" Type="http://schemas.openxmlformats.org/officeDocument/2006/relationships/viewProps" Target="viewProps.xml"/><Relationship Id="rId40" Type="http://schemas.openxmlformats.org/officeDocument/2006/relationships/theme" Target="theme/theme1.xml"/><Relationship Id="rId41" Type="http://schemas.openxmlformats.org/officeDocument/2006/relationships/tableStyles" Target="tableStyles.xml"/><Relationship Id="rId42" Type="http://schemas.openxmlformats.org/officeDocument/2006/relationships/font" Target="fonts/font1.fntdata"/><Relationship Id="rId43" Type="http://schemas.openxmlformats.org/officeDocument/2006/relationships/font" Target="fonts/font2.fntdata"/><Relationship Id="rId44" Type="http://schemas.openxmlformats.org/officeDocument/2006/relationships/font" Target="fonts/font3.fntdata"/><Relationship Id="rId45" Type="http://schemas.openxmlformats.org/officeDocument/2006/relationships/font" Target="fonts/font4.fntdata"/><Relationship Id="rId46" Type="http://schemas.openxmlformats.org/officeDocument/2006/relationships/font" Target="fonts/font5.fntdata"/><Relationship Id="rId47" Type="http://schemas.openxmlformats.org/officeDocument/2006/relationships/font" Target="fonts/font6.fntdata"/><Relationship Id="rId48" Type="http://schemas.openxmlformats.org/officeDocument/2006/relationships/font" Target="fonts/font7.fntdata"/><Relationship Id="rId49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available on LinkedIn/Twitter etc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available on LinkedIn/Twitter etc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2.xml"/><Relationship Id="rId33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34.xml"/><Relationship Id="rId35" Type="http://schemas.openxmlformats.org/officeDocument/2006/relationships/slideLayout" Target="../slideLayouts/slideLayout35.xml"/><Relationship Id="rId36" Type="http://schemas.openxmlformats.org/officeDocument/2006/relationships/slideLayout" Target="../slideLayouts/slideLayout36.xml"/><Relationship Id="rId3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image" Target="../media/image-11-2.png"/><Relationship Id="rId3" Type="http://schemas.openxmlformats.org/officeDocument/2006/relationships/image" Target="../media/image-11-3.png"/><Relationship Id="rId4" Type="http://schemas.openxmlformats.org/officeDocument/2006/relationships/image" Target="../media/image-11-4.png"/><Relationship Id="rId5" Type="http://schemas.openxmlformats.org/officeDocument/2006/relationships/slideLayout" Target="../slideLayouts/slideLayout12.xml"/><Relationship Id="rId6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speakerdeck.com/nbarbettini/oauth-and-openid-connect-in-plain-english?slide=5" TargetMode="External"/><Relationship Id="rId1" Type="http://schemas.openxmlformats.org/officeDocument/2006/relationships/image" Target="../media/image-12-1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prismatic.io/docs/getting-started/oauth2/what-is-oauth2/" TargetMode="External"/><Relationship Id="rId1" Type="http://schemas.openxmlformats.org/officeDocument/2006/relationships/image" Target="../media/image-16-1.png"/><Relationship Id="rId2" Type="http://schemas.openxmlformats.org/officeDocument/2006/relationships/image" Target="../media/image-16-2.png"/><Relationship Id="rId4" Type="http://schemas.openxmlformats.org/officeDocument/2006/relationships/slideLayout" Target="../slideLayouts/slideLayout17.xml"/><Relationship Id="rId5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oracle.com/cd/E50612_01/doc.11122/oauth_guide/content/oauth_flows.html" TargetMode="External"/><Relationship Id="rId1" Type="http://schemas.openxmlformats.org/officeDocument/2006/relationships/image" Target="../media/image-17-1.png"/><Relationship Id="rId3" Type="http://schemas.openxmlformats.org/officeDocument/2006/relationships/slideLayout" Target="../slideLayouts/slideLayout18.xml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rfc-editor.org/rfc/inline-errata/rfc6749.html" TargetMode="External"/><Relationship Id="rId1" Type="http://schemas.openxmlformats.org/officeDocument/2006/relationships/image" Target="../media/image-18-1.png"/><Relationship Id="rId3" Type="http://schemas.openxmlformats.org/officeDocument/2006/relationships/slideLayout" Target="../slideLayouts/slideLayout19.xml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1-1.png"/><Relationship Id="rId2" Type="http://schemas.openxmlformats.org/officeDocument/2006/relationships/slideLayout" Target="../slideLayouts/slideLayout22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hyperlink" Target="https://www.oauth.com/playground/index.html" TargetMode="External"/><Relationship Id="rId3" Type="http://schemas.openxmlformats.org/officeDocument/2006/relationships/hyperlink" Target="https://datatracker.ietf.org/doc/html/draft-ietf-oauth-security-topics" TargetMode="External"/><Relationship Id="rId2" Type="http://schemas.openxmlformats.org/officeDocument/2006/relationships/image" Target="../media/image-22-1.png"/><Relationship Id="rId4" Type="http://schemas.openxmlformats.org/officeDocument/2006/relationships/slideLayout" Target="../slideLayouts/slideLayout23.xml"/><Relationship Id="rId5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4-1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hyperlink" Target="https://attacker.example/.somesite.example" TargetMode="External"/><Relationship Id="rId2" Type="http://schemas.openxmlformats.org/officeDocument/2006/relationships/hyperlink" Target="https://default-host.com" TargetMode="External"/><Relationship Id="rId3" Type="http://schemas.openxmlformats.org/officeDocument/2006/relationships/hyperlink" Target="mailto:foo.evil-user.net#@bar.evil-user.net" TargetMode="External"/><Relationship Id="rId5" Type="http://schemas.openxmlformats.org/officeDocument/2006/relationships/hyperlink" Target="https://portswigger.net/web-security/ssrf/url-validation-bypass-cheat-sheet" TargetMode="External"/><Relationship Id="rId6" Type="http://schemas.openxmlformats.org/officeDocument/2006/relationships/hyperlink" Target="https://portswigger.net/web-security/oauth/lab-oauth-account-hijacking-via-redirect-uri" TargetMode="External"/><Relationship Id="rId7" Type="http://schemas.openxmlformats.org/officeDocument/2006/relationships/hyperlink" Target="https://www.acsac.org/2023/files/web/slides/innocenti-97-oauthvalidation.pdf" TargetMode="External"/><Relationship Id="rId4" Type="http://schemas.openxmlformats.org/officeDocument/2006/relationships/image" Target="../media/image-25-1.png"/><Relationship Id="rId8" Type="http://schemas.openxmlformats.org/officeDocument/2006/relationships/slideLayout" Target="../slideLayouts/slideLayout26.xml"/><Relationship Id="rId9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portswigger.net/web-security/oauth/lab-oauth-account-hijacking-via-redirect-uri" TargetMode="External"/><Relationship Id="rId3" Type="http://schemas.openxmlformats.org/officeDocument/2006/relationships/hyperlink" Target="https://www.acsac.org/2023/files/web/slides/innocenti-97-oauthvalidation.pdf" TargetMode="External"/><Relationship Id="rId4" Type="http://schemas.openxmlformats.org/officeDocument/2006/relationships/hyperlink" Target="https://i.blackhat.com/asia-19/Fri-March-29/bh-asia-Wang-Make-Redirection-Evil-Again-wp.pdf" TargetMode="External"/><Relationship Id="rId1" Type="http://schemas.openxmlformats.org/officeDocument/2006/relationships/image" Target="../media/image-26-1.png"/><Relationship Id="rId5" Type="http://schemas.openxmlformats.org/officeDocument/2006/relationships/slideLayout" Target="../slideLayouts/slideLayout27.xml"/><Relationship Id="rId6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salt.security/blog/traveling-with-oauth-account-takeover-on-booking-com" TargetMode="External"/><Relationship Id="rId4" Type="http://schemas.openxmlformats.org/officeDocument/2006/relationships/hyperlink" Target="https://ysamm.com/?p=763" TargetMode="External"/><Relationship Id="rId1" Type="http://schemas.openxmlformats.org/officeDocument/2006/relationships/image" Target="../media/image-27-1.png"/><Relationship Id="rId2" Type="http://schemas.openxmlformats.org/officeDocument/2006/relationships/image" Target="../media/image-27-2.png"/><Relationship Id="rId5" Type="http://schemas.openxmlformats.org/officeDocument/2006/relationships/slideLayout" Target="../slideLayouts/slideLayout28.xml"/><Relationship Id="rId6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0-1.png"/><Relationship Id="rId2" Type="http://schemas.openxmlformats.org/officeDocument/2006/relationships/slideLayout" Target="../slideLayouts/slideLayout3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datatracker.ietf.org/doc/html/draft-ietf-oauth-security-topics" TargetMode="External"/><Relationship Id="rId1" Type="http://schemas.openxmlformats.org/officeDocument/2006/relationships/image" Target="../media/image-31-1.png"/><Relationship Id="rId3" Type="http://schemas.openxmlformats.org/officeDocument/2006/relationships/slideLayout" Target="../slideLayouts/slideLayout32.xml"/><Relationship Id="rId4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hyperlink" Target="https://datatracker.ietf.org/doc/html/draft-ietf-oauth-security-topics#section-4" TargetMode="External"/><Relationship Id="rId2" Type="http://schemas.openxmlformats.org/officeDocument/2006/relationships/hyperlink" Target="https://datatracker.ietf.org/doc/html/draft-ietf-oauth-security-topics#name-attacks-and-mitigations" TargetMode="External"/><Relationship Id="rId3" Type="http://schemas.openxmlformats.org/officeDocument/2006/relationships/hyperlink" Target="https://datatracker.ietf.org/doc/html/draft-ietf-oauth-security-topics#section-4.1" TargetMode="External"/><Relationship Id="rId4" Type="http://schemas.openxmlformats.org/officeDocument/2006/relationships/hyperlink" Target="https://datatracker.ietf.org/doc/html/draft-ietf-oauth-security-topics#name-insufficient-redirect-uri-v" TargetMode="External"/><Relationship Id="rId5" Type="http://schemas.openxmlformats.org/officeDocument/2006/relationships/hyperlink" Target="https://datatracker.ietf.org/doc/html/draft-ietf-oauth-security-topics#section-4.2" TargetMode="External"/><Relationship Id="rId6" Type="http://schemas.openxmlformats.org/officeDocument/2006/relationships/hyperlink" Target="https://datatracker.ietf.org/doc/html/draft-ietf-oauth-security-topics#name-credential-leakage-via-refe" TargetMode="External"/><Relationship Id="rId7" Type="http://schemas.openxmlformats.org/officeDocument/2006/relationships/hyperlink" Target="https://datatracker.ietf.org/doc/html/draft-ietf-oauth-security-topics#section-4.3" TargetMode="External"/><Relationship Id="rId8" Type="http://schemas.openxmlformats.org/officeDocument/2006/relationships/hyperlink" Target="https://datatracker.ietf.org/doc/html/draft-ietf-oauth-security-topics#name-credential-leakage-via-brow" TargetMode="External"/><Relationship Id="rId9" Type="http://schemas.openxmlformats.org/officeDocument/2006/relationships/hyperlink" Target="https://datatracker.ietf.org/doc/html/draft-ietf-oauth-security-topics#section-4.4" TargetMode="External"/><Relationship Id="rId10" Type="http://schemas.openxmlformats.org/officeDocument/2006/relationships/hyperlink" Target="https://datatracker.ietf.org/doc/html/draft-ietf-oauth-security-topics#name-mix-up-attacks" TargetMode="External"/><Relationship Id="rId11" Type="http://schemas.openxmlformats.org/officeDocument/2006/relationships/hyperlink" Target="https://datatracker.ietf.org/doc/html/draft-ietf-oauth-security-topics#section-4.5" TargetMode="External"/><Relationship Id="rId12" Type="http://schemas.openxmlformats.org/officeDocument/2006/relationships/hyperlink" Target="https://datatracker.ietf.org/doc/html/draft-ietf-oauth-security-topics#name-authorization-code-injectio" TargetMode="External"/><Relationship Id="rId13" Type="http://schemas.openxmlformats.org/officeDocument/2006/relationships/hyperlink" Target="https://datatracker.ietf.org/doc/html/draft-ietf-oauth-security-topics#section-4.6" TargetMode="External"/><Relationship Id="rId14" Type="http://schemas.openxmlformats.org/officeDocument/2006/relationships/hyperlink" Target="https://datatracker.ietf.org/doc/html/draft-ietf-oauth-security-topics#name-access-token-injection" TargetMode="External"/><Relationship Id="rId15" Type="http://schemas.openxmlformats.org/officeDocument/2006/relationships/hyperlink" Target="https://datatracker.ietf.org/doc/html/draft-ietf-oauth-security-topics#section-4.7" TargetMode="External"/><Relationship Id="rId16" Type="http://schemas.openxmlformats.org/officeDocument/2006/relationships/hyperlink" Target="https://datatracker.ietf.org/doc/html/draft-ietf-oauth-security-topics#name-cross-site-request-forgery" TargetMode="External"/><Relationship Id="rId17" Type="http://schemas.openxmlformats.org/officeDocument/2006/relationships/hyperlink" Target="https://datatracker.ietf.org/doc/html/draft-ietf-oauth-security-topics#section-4.8" TargetMode="External"/><Relationship Id="rId18" Type="http://schemas.openxmlformats.org/officeDocument/2006/relationships/hyperlink" Target="https://datatracker.ietf.org/doc/html/draft-ietf-oauth-security-topics#name-pkce-downgrade-attack" TargetMode="External"/><Relationship Id="rId19" Type="http://schemas.openxmlformats.org/officeDocument/2006/relationships/hyperlink" Target="https://datatracker.ietf.org/doc/html/draft-ietf-oauth-security-topics#section-4.9" TargetMode="External"/><Relationship Id="rId20" Type="http://schemas.openxmlformats.org/officeDocument/2006/relationships/hyperlink" Target="https://datatracker.ietf.org/doc/html/draft-ietf-oauth-security-topics#name-access-token-leakage-at-the" TargetMode="External"/><Relationship Id="rId21" Type="http://schemas.openxmlformats.org/officeDocument/2006/relationships/hyperlink" Target="https://datatracker.ietf.org/doc/html/draft-ietf-oauth-security-topics#section-4.10" TargetMode="External"/><Relationship Id="rId22" Type="http://schemas.openxmlformats.org/officeDocument/2006/relationships/hyperlink" Target="https://datatracker.ietf.org/doc/html/draft-ietf-oauth-security-topics#name-misuse-of-stolen-access-tok" TargetMode="External"/><Relationship Id="rId23" Type="http://schemas.openxmlformats.org/officeDocument/2006/relationships/hyperlink" Target="https://datatracker.ietf.org/doc/html/draft-ietf-oauth-security-topics#section-4.11" TargetMode="External"/><Relationship Id="rId24" Type="http://schemas.openxmlformats.org/officeDocument/2006/relationships/hyperlink" Target="https://datatracker.ietf.org/doc/html/draft-ietf-oauth-security-topics#name-open-redirection" TargetMode="External"/><Relationship Id="rId25" Type="http://schemas.openxmlformats.org/officeDocument/2006/relationships/hyperlink" Target="https://datatracker.ietf.org/doc/html/draft-ietf-oauth-security-topics#section-4.12" TargetMode="External"/><Relationship Id="rId26" Type="http://schemas.openxmlformats.org/officeDocument/2006/relationships/hyperlink" Target="https://datatracker.ietf.org/doc/html/draft-ietf-oauth-security-topics#name-307-redirect" TargetMode="External"/><Relationship Id="rId27" Type="http://schemas.openxmlformats.org/officeDocument/2006/relationships/hyperlink" Target="https://datatracker.ietf.org/doc/html/draft-ietf-oauth-security-topics#section-4.13" TargetMode="External"/><Relationship Id="rId28" Type="http://schemas.openxmlformats.org/officeDocument/2006/relationships/hyperlink" Target="https://datatracker.ietf.org/doc/html/draft-ietf-oauth-security-topics#name-tls-terminating-reverse-pro" TargetMode="External"/><Relationship Id="rId29" Type="http://schemas.openxmlformats.org/officeDocument/2006/relationships/hyperlink" Target="https://datatracker.ietf.org/doc/html/draft-ietf-oauth-security-topics#section-4.14" TargetMode="External"/><Relationship Id="rId30" Type="http://schemas.openxmlformats.org/officeDocument/2006/relationships/hyperlink" Target="https://datatracker.ietf.org/doc/html/draft-ietf-oauth-security-topics#name-refresh-token-protection" TargetMode="External"/><Relationship Id="rId31" Type="http://schemas.openxmlformats.org/officeDocument/2006/relationships/hyperlink" Target="https://datatracker.ietf.org/doc/html/draft-ietf-oauth-security-topics#section-4.15" TargetMode="External"/><Relationship Id="rId32" Type="http://schemas.openxmlformats.org/officeDocument/2006/relationships/hyperlink" Target="https://datatracker.ietf.org/doc/html/draft-ietf-oauth-security-topics#name-client-impersonating-resour" TargetMode="External"/><Relationship Id="rId33" Type="http://schemas.openxmlformats.org/officeDocument/2006/relationships/hyperlink" Target="https://datatracker.ietf.org/doc/html/draft-ietf-oauth-security-topics#section-4.16" TargetMode="External"/><Relationship Id="rId34" Type="http://schemas.openxmlformats.org/officeDocument/2006/relationships/hyperlink" Target="https://datatracker.ietf.org/doc/html/draft-ietf-oauth-security-topics#name-clickjacking" TargetMode="External"/><Relationship Id="rId35" Type="http://schemas.openxmlformats.org/officeDocument/2006/relationships/hyperlink" Target="https://datatracker.ietf.org/doc/html/draft-ietf-oauth-security-topics#section-4.17" TargetMode="External"/><Relationship Id="rId36" Type="http://schemas.openxmlformats.org/officeDocument/2006/relationships/hyperlink" Target="https://datatracker.ietf.org/doc/html/draft-ietf-oauth-security-topics#name-attacks-on-in-browser-commu" TargetMode="External"/><Relationship Id="rId37" Type="http://schemas.openxmlformats.org/officeDocument/2006/relationships/slideLayout" Target="../slideLayouts/slideLayout33.xml"/><Relationship Id="rId38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hyperlink" Target="https://datatracker.ietf.org/doc/html/rfc6749" TargetMode="External"/><Relationship Id="rId2" Type="http://schemas.openxmlformats.org/officeDocument/2006/relationships/hyperlink" Target="https://oauth.net/2/" TargetMode="External"/><Relationship Id="rId3" Type="http://schemas.openxmlformats.org/officeDocument/2006/relationships/hyperlink" Target="https://www.oauth.com/playground/index.html" TargetMode="External"/><Relationship Id="rId4" Type="http://schemas.openxmlformats.org/officeDocument/2006/relationships/hyperlink" Target="https://portswigger.net/web-security/oauth" TargetMode="External"/><Relationship Id="rId5" Type="http://schemas.openxmlformats.org/officeDocument/2006/relationships/hyperlink" Target="https://cheatsheetseries.owasp.org/cheatsheets/OAuth2_Cheat_Sheet.html" TargetMode="External"/><Relationship Id="rId6" Type="http://schemas.openxmlformats.org/officeDocument/2006/relationships/hyperlink" Target="https://www.youtube.com/watch?v=996OiexHze0" TargetMode="External"/><Relationship Id="rId7" Type="http://schemas.openxmlformats.org/officeDocument/2006/relationships/slideLayout" Target="../slideLayouts/slideLayout34.xml"/><Relationship Id="rId8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s://medium.com/@pumudu88/google-oauth2-api-explained-dbb84ff97079" TargetMode="External"/><Relationship Id="rId1" Type="http://schemas.openxmlformats.org/officeDocument/2006/relationships/image" Target="../media/image-34-1.png"/><Relationship Id="rId3" Type="http://schemas.openxmlformats.org/officeDocument/2006/relationships/slideLayout" Target="../slideLayouts/slideLayout35.xml"/><Relationship Id="rId4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5-1.png"/><Relationship Id="rId2" Type="http://schemas.openxmlformats.org/officeDocument/2006/relationships/slideLayout" Target="../slideLayouts/slideLayout36.xml"/><Relationship Id="rId3" Type="http://schemas.openxmlformats.org/officeDocument/2006/relationships/notesSlide" Target="../notesSlides/notesSlide3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hyperlink" Target="https://en.wikipedia.org/wiki/Greek_language" TargetMode="External"/><Relationship Id="rId2" Type="http://schemas.openxmlformats.org/officeDocument/2006/relationships/hyperlink" Target="https://en.wikipedia.org/wiki/Logical_assertion" TargetMode="External"/><Relationship Id="rId3" Type="http://schemas.openxmlformats.org/officeDocument/2006/relationships/hyperlink" Target="https://en.wikipedia.org/wiki/Digital_identity" TargetMode="External"/><Relationship Id="rId4" Type="http://schemas.openxmlformats.org/officeDocument/2006/relationships/hyperlink" Target="https://en.wikipedia.org/wiki/Identity_(philosophy)" TargetMode="External"/><Relationship Id="rId5" Type="http://schemas.openxmlformats.org/officeDocument/2006/relationships/hyperlink" Target="https://en.wikipedia.org/wiki/Authentication#cite_note-1" TargetMode="External"/><Relationship Id="rId6" Type="http://schemas.openxmlformats.org/officeDocument/2006/relationships/hyperlink" Target="https://en.wikipedia.org/wiki/Authentication#cite_note-:1-2" TargetMode="External"/><Relationship Id="rId7" Type="http://schemas.openxmlformats.org/officeDocument/2006/relationships/hyperlink" Target="https://en.wikipedia.org/wiki/Identity_document" TargetMode="External"/><Relationship Id="rId8" Type="http://schemas.openxmlformats.org/officeDocument/2006/relationships/hyperlink" Target="https://en.wikipedia.org/wiki/Website" TargetMode="External"/><Relationship Id="rId9" Type="http://schemas.openxmlformats.org/officeDocument/2006/relationships/hyperlink" Target="https://en.wikipedia.org/wiki/Public_key_certificate" TargetMode="External"/><Relationship Id="rId10" Type="http://schemas.openxmlformats.org/officeDocument/2006/relationships/hyperlink" Target="https://en.wikipedia.org/wiki/Authentication#cite_note-Turner-DigitalAuthentication-Basics-3" TargetMode="External"/><Relationship Id="rId11" Type="http://schemas.openxmlformats.org/officeDocument/2006/relationships/hyperlink" Target="https://en.wikipedia.org/wiki/Carbon_dating" TargetMode="External"/><Relationship Id="rId12" Type="http://schemas.openxmlformats.org/officeDocument/2006/relationships/hyperlink" Target="https://en.wikipedia.org/wiki/Counterfeit" TargetMode="External"/><Relationship Id="rId13" Type="http://schemas.openxmlformats.org/officeDocument/2006/relationships/hyperlink" Target="https://en.wikipedia.org/wiki/American_and_British_English_spelling_differences#-ise,_-ize_(-isation,_-ization)" TargetMode="External"/><Relationship Id="rId14" Type="http://schemas.openxmlformats.org/officeDocument/2006/relationships/hyperlink" Target="https://en.wikipedia.org/wiki/Information_security" TargetMode="External"/><Relationship Id="rId15" Type="http://schemas.openxmlformats.org/officeDocument/2006/relationships/hyperlink" Target="https://en.wikipedia.org/wiki/Computer_security" TargetMode="External"/><Relationship Id="rId16" Type="http://schemas.openxmlformats.org/officeDocument/2006/relationships/hyperlink" Target="https://en.wikipedia.org/wiki/Identity_management" TargetMode="External"/><Relationship Id="rId17" Type="http://schemas.openxmlformats.org/officeDocument/2006/relationships/hyperlink" Target="https://en.wikipedia.org/wiki/Authorization#cite_note-1" TargetMode="External"/><Relationship Id="rId18" Type="http://schemas.openxmlformats.org/officeDocument/2006/relationships/slideLayout" Target="../slideLayouts/slideLayout9.xml"/><Relationship Id="rId19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hyperlink" Target="https://en.wikipedia.org/wiki/OAuth#cite_note-NIST-1" TargetMode="External"/><Relationship Id="rId2" Type="http://schemas.openxmlformats.org/officeDocument/2006/relationships/hyperlink" Target="https://en.wikipedia.org/wiki/OAuth#cite_note-RFC6749-2" TargetMode="External"/><Relationship Id="rId3" Type="http://schemas.openxmlformats.org/officeDocument/2006/relationships/hyperlink" Target="https://en.wikipedia.org/wiki/Delegation_(computer_security)" TargetMode="External"/><Relationship Id="rId4" Type="http://schemas.openxmlformats.org/officeDocument/2006/relationships/hyperlink" Target="https://en.wikipedia.org/wiki/OAuth#cite_note-3" TargetMode="External"/><Relationship Id="rId5" Type="http://schemas.openxmlformats.org/officeDocument/2006/relationships/hyperlink" Target="https://en.wikipedia.org/wiki/OAuth#cite_note-4" TargetMode="External"/><Relationship Id="rId6" Type="http://schemas.openxmlformats.org/officeDocument/2006/relationships/hyperlink" Target="https://en.wikipedia.org/wiki/Amazon_(company)" TargetMode="External"/><Relationship Id="rId7" Type="http://schemas.openxmlformats.org/officeDocument/2006/relationships/hyperlink" Target="https://en.wikipedia.org/wiki/OAuth#cite_note-5" TargetMode="External"/><Relationship Id="rId8" Type="http://schemas.openxmlformats.org/officeDocument/2006/relationships/hyperlink" Target="https://en.wikipedia.org/wiki/Google" TargetMode="External"/><Relationship Id="rId9" Type="http://schemas.openxmlformats.org/officeDocument/2006/relationships/hyperlink" Target="https://en.wikipedia.org/wiki/Meta_Platforms" TargetMode="External"/><Relationship Id="rId10" Type="http://schemas.openxmlformats.org/officeDocument/2006/relationships/hyperlink" Target="https://en.wikipedia.org/wiki/Microsoft" TargetMode="External"/><Relationship Id="rId11" Type="http://schemas.openxmlformats.org/officeDocument/2006/relationships/hyperlink" Target="https://en.wikipedia.org/wiki/Twitter" TargetMode="External"/><Relationship Id="rId13" Type="http://schemas.openxmlformats.org/officeDocument/2006/relationships/hyperlink" Target="https://aaronparecki.com/2019/12/12/21/its-time-for-oauth-2-dot-1" TargetMode="External"/><Relationship Id="rId12" Type="http://schemas.openxmlformats.org/officeDocument/2006/relationships/image" Target="../media/image-9-1.png"/><Relationship Id="rId14" Type="http://schemas.openxmlformats.org/officeDocument/2006/relationships/slideLayout" Target="../slideLayouts/slideLayout10.xml"/><Relationship Id="rId15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267783"/>
            <a:ext cx="7556421" cy="23388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6100"/>
              </a:lnSpc>
              <a:buNone/>
            </a:pPr>
            <a:r>
              <a:rPr lang="en-US" sz="4900" b="1" spc="-98" kern="0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Hacking OAuth: An Attacker's View of your OAuth Flows</a:t>
            </a:r>
            <a:endParaRPr lang="en-US" sz="4900" dirty="0"/>
          </a:p>
        </p:txBody>
      </p:sp>
      <p:sp>
        <p:nvSpPr>
          <p:cNvPr id="4" name="Text 1"/>
          <p:cNvSpPr/>
          <p:nvPr/>
        </p:nvSpPr>
        <p:spPr>
          <a:xfrm>
            <a:off x="793790" y="494680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5581769"/>
            <a:ext cx="362903" cy="362903"/>
          </a:xfrm>
          <a:prstGeom prst="roundRect">
            <a:avLst>
              <a:gd name="adj" fmla="val 25194296"/>
            </a:avLst>
          </a:prstGeom>
          <a:solidFill>
            <a:srgbClr val="40A77F"/>
          </a:solidFill>
          <a:ln w="7620">
            <a:solidFill>
              <a:srgbClr val="FFFFFF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914757" y="5714405"/>
            <a:ext cx="120968" cy="97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750"/>
              </a:lnSpc>
              <a:buNone/>
            </a:pPr>
            <a:r>
              <a:rPr lang="en-US" sz="750" spc="-36" kern="0" dirty="0">
                <a:solidFill>
                  <a:srgbClr val="3C3838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SK</a:t>
            </a:r>
            <a:endParaRPr lang="en-US" sz="750" dirty="0"/>
          </a:p>
        </p:txBody>
      </p:sp>
      <p:sp>
        <p:nvSpPr>
          <p:cNvPr id="7" name="Text 4"/>
          <p:cNvSpPr/>
          <p:nvPr/>
        </p:nvSpPr>
        <p:spPr>
          <a:xfrm>
            <a:off x="1270040" y="5564862"/>
            <a:ext cx="4332684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200" b="1" spc="-36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by Sheshananda Reddy Kandula</a:t>
            </a:r>
            <a:endParaRPr lang="en-US" sz="2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65440"/>
            <a:ext cx="12158543" cy="779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6100"/>
              </a:lnSpc>
              <a:buNone/>
            </a:pPr>
            <a:r>
              <a:rPr lang="en-US" sz="4900" b="1" spc="-98" kern="0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Why do we need to share resources securely?</a:t>
            </a:r>
            <a:endParaRPr lang="en-US" sz="4900" dirty="0"/>
          </a:p>
        </p:txBody>
      </p:sp>
      <p:sp>
        <p:nvSpPr>
          <p:cNvPr id="3" name="Text 1"/>
          <p:cNvSpPr/>
          <p:nvPr/>
        </p:nvSpPr>
        <p:spPr>
          <a:xfrm>
            <a:off x="793790" y="379868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Users would like to share their photos, videos, files, documents with other apps from One App to Another App. 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24088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From GDrive to WhatsApp/iMessages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68308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But what if, user data/files are on the Server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30113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29590" y="518755"/>
            <a:ext cx="8111252" cy="520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050"/>
              </a:lnSpc>
              <a:buNone/>
            </a:pPr>
            <a:r>
              <a:rPr lang="en-US" sz="3250" b="1" spc="-66" kern="0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Why do we need to share resources </a:t>
            </a:r>
            <a:pPr indent="0" marL="0">
              <a:lnSpc>
                <a:spcPts val="4050"/>
              </a:lnSpc>
              <a:buNone/>
            </a:pPr>
            <a:r>
              <a:rPr lang="en-US" sz="3250" b="1" spc="-66" kern="0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securely</a:t>
            </a:r>
            <a:pPr indent="0" marL="0">
              <a:lnSpc>
                <a:spcPts val="4050"/>
              </a:lnSpc>
              <a:buNone/>
            </a:pPr>
            <a:r>
              <a:rPr lang="en-US" sz="3250" b="1" spc="-66" kern="0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?</a:t>
            </a:r>
            <a:endParaRPr lang="en-US" sz="3250" dirty="0"/>
          </a:p>
        </p:txBody>
      </p:sp>
      <p:sp>
        <p:nvSpPr>
          <p:cNvPr id="3" name="Text 1"/>
          <p:cNvSpPr/>
          <p:nvPr/>
        </p:nvSpPr>
        <p:spPr>
          <a:xfrm>
            <a:off x="529590" y="1341358"/>
            <a:ext cx="13571220" cy="3026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00"/>
              </a:lnSpc>
              <a:buSzPct val="100000"/>
              <a:buChar char="•"/>
            </a:pPr>
            <a:r>
              <a:rPr lang="en-US" sz="1150" spc="-24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Users don't want to Type or Enter the details details manually</a:t>
            </a:r>
            <a:endParaRPr lang="en-US" sz="1150" dirty="0"/>
          </a:p>
        </p:txBody>
      </p:sp>
      <p:sp>
        <p:nvSpPr>
          <p:cNvPr id="4" name="Text 2"/>
          <p:cNvSpPr/>
          <p:nvPr/>
        </p:nvSpPr>
        <p:spPr>
          <a:xfrm>
            <a:off x="529590" y="1696879"/>
            <a:ext cx="13571220" cy="3026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00"/>
              </a:lnSpc>
              <a:buSzPct val="100000"/>
              <a:buChar char="•"/>
            </a:pPr>
            <a:r>
              <a:rPr lang="en-US" sz="1150" spc="-24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Users don't want to remember/store the passwords for every website.  </a:t>
            </a:r>
            <a:endParaRPr lang="en-US" sz="1150" dirty="0"/>
          </a:p>
        </p:txBody>
      </p:sp>
      <p:sp>
        <p:nvSpPr>
          <p:cNvPr id="5" name="Text 3"/>
          <p:cNvSpPr/>
          <p:nvPr/>
        </p:nvSpPr>
        <p:spPr>
          <a:xfrm>
            <a:off x="529590" y="2052399"/>
            <a:ext cx="13571220" cy="3026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00"/>
              </a:lnSpc>
              <a:buSzPct val="100000"/>
              <a:buChar char="•"/>
            </a:pPr>
            <a:r>
              <a:rPr lang="en-US" sz="1150" spc="-24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Resources like Users' First Name, Last Name, Email Address, Physical Address, Preferred Language can be shared easily without compromising security</a:t>
            </a:r>
            <a:endParaRPr lang="en-US" sz="1150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9590" y="2695337"/>
            <a:ext cx="1899880" cy="3012758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529590" y="5878235"/>
            <a:ext cx="2080617" cy="260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000"/>
              </a:lnSpc>
              <a:buNone/>
            </a:pPr>
            <a:r>
              <a:rPr lang="en-US" sz="1600" b="1" spc="-33" kern="0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ChatGPT Sign up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529590" y="6289596"/>
            <a:ext cx="3115985" cy="2420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1900"/>
              </a:lnSpc>
              <a:buNone/>
            </a:pPr>
            <a:endParaRPr lang="en-US" sz="1150" dirty="0"/>
          </a:p>
        </p:txBody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2288" y="2695337"/>
            <a:ext cx="1899880" cy="2794635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4022288" y="5660112"/>
            <a:ext cx="2080617" cy="260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000"/>
              </a:lnSpc>
              <a:buNone/>
            </a:pPr>
            <a:r>
              <a:rPr lang="en-US" sz="1600" b="1" spc="-33" kern="0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Eventbrite</a:t>
            </a:r>
            <a:endParaRPr lang="en-US" sz="1600" dirty="0"/>
          </a:p>
        </p:txBody>
      </p:sp>
      <p:sp>
        <p:nvSpPr>
          <p:cNvPr id="11" name="Text 7"/>
          <p:cNvSpPr/>
          <p:nvPr/>
        </p:nvSpPr>
        <p:spPr>
          <a:xfrm>
            <a:off x="4022288" y="6071473"/>
            <a:ext cx="3115985" cy="2420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1900"/>
              </a:lnSpc>
              <a:buNone/>
            </a:pPr>
            <a:endParaRPr lang="en-US" sz="1150" dirty="0"/>
          </a:p>
        </p:txBody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4987" y="2695337"/>
            <a:ext cx="1899880" cy="1732955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7514987" y="4598432"/>
            <a:ext cx="2080617" cy="260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000"/>
              </a:lnSpc>
              <a:buNone/>
            </a:pPr>
            <a:r>
              <a:rPr lang="en-US" sz="1600" b="1" spc="-33" kern="0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Wall Street Journal</a:t>
            </a:r>
            <a:endParaRPr lang="en-US" sz="1600" dirty="0"/>
          </a:p>
        </p:txBody>
      </p:sp>
      <p:sp>
        <p:nvSpPr>
          <p:cNvPr id="14" name="Text 9"/>
          <p:cNvSpPr/>
          <p:nvPr/>
        </p:nvSpPr>
        <p:spPr>
          <a:xfrm>
            <a:off x="7514987" y="5009793"/>
            <a:ext cx="3115985" cy="2420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1900"/>
              </a:lnSpc>
              <a:buNone/>
            </a:pPr>
            <a:endParaRPr lang="en-US" sz="1150" dirty="0"/>
          </a:p>
        </p:txBody>
      </p:sp>
      <p:pic>
        <p:nvPicPr>
          <p:cNvPr id="1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07685" y="2695337"/>
            <a:ext cx="3115985" cy="3110151"/>
          </a:xfrm>
          <a:prstGeom prst="rect">
            <a:avLst/>
          </a:prstGeom>
        </p:spPr>
      </p:pic>
      <p:sp>
        <p:nvSpPr>
          <p:cNvPr id="16" name="Text 10"/>
          <p:cNvSpPr/>
          <p:nvPr/>
        </p:nvSpPr>
        <p:spPr>
          <a:xfrm>
            <a:off x="11007685" y="5975628"/>
            <a:ext cx="2080617" cy="260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000"/>
              </a:lnSpc>
              <a:buNone/>
            </a:pPr>
            <a:r>
              <a:rPr lang="en-US" sz="1600" b="1" spc="-33" kern="0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LinkedIn</a:t>
            </a:r>
            <a:endParaRPr lang="en-US" sz="1600" dirty="0"/>
          </a:p>
        </p:txBody>
      </p:sp>
      <p:sp>
        <p:nvSpPr>
          <p:cNvPr id="17" name="Text 11"/>
          <p:cNvSpPr/>
          <p:nvPr/>
        </p:nvSpPr>
        <p:spPr>
          <a:xfrm>
            <a:off x="11007685" y="6386989"/>
            <a:ext cx="3115985" cy="2420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1900"/>
              </a:lnSpc>
              <a:buNone/>
            </a:pPr>
            <a:endParaRPr lang="en-US" sz="1150" dirty="0"/>
          </a:p>
        </p:txBody>
      </p:sp>
      <p:sp>
        <p:nvSpPr>
          <p:cNvPr id="18" name="Text 12"/>
          <p:cNvSpPr/>
          <p:nvPr/>
        </p:nvSpPr>
        <p:spPr>
          <a:xfrm>
            <a:off x="529590" y="6935272"/>
            <a:ext cx="13571220" cy="3026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350"/>
              </a:lnSpc>
              <a:buNone/>
            </a:pPr>
            <a:r>
              <a:rPr lang="en-US" sz="1450" spc="-24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Above images only for Sign up, Mostly user share sharing name and email etc. </a:t>
            </a:r>
            <a:endParaRPr lang="en-US" sz="1450" dirty="0"/>
          </a:p>
        </p:txBody>
      </p:sp>
      <p:sp>
        <p:nvSpPr>
          <p:cNvPr id="19" name="Text 13"/>
          <p:cNvSpPr/>
          <p:nvPr/>
        </p:nvSpPr>
        <p:spPr>
          <a:xfrm>
            <a:off x="529590" y="7408069"/>
            <a:ext cx="13571220" cy="3026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350"/>
              </a:lnSpc>
              <a:buNone/>
            </a:pPr>
            <a:r>
              <a:rPr lang="en-US" sz="1450" spc="-24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But OAuth can be used to share the images/files/etc as well. </a:t>
            </a:r>
            <a:endParaRPr lang="en-US" sz="14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4737" y="592931"/>
            <a:ext cx="12382738" cy="7412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800"/>
              </a:lnSpc>
              <a:buNone/>
            </a:pPr>
            <a:r>
              <a:rPr lang="en-US" sz="4650" b="1" spc="-93" kern="0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OK. OAuth Solved it. What we did before OAuth?</a:t>
            </a:r>
            <a:endParaRPr lang="en-US" sz="46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4737" y="1765459"/>
            <a:ext cx="13120926" cy="478047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4737" y="6788468"/>
            <a:ext cx="13120926" cy="3449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650" spc="-34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Ref: </a:t>
            </a:r>
            <a:pPr indent="0" marL="0">
              <a:lnSpc>
                <a:spcPts val="2700"/>
              </a:lnSpc>
              <a:buNone/>
            </a:pPr>
            <a:r>
              <a:rPr lang="en-US" sz="1650" u="sng" spc="-34" kern="0" dirty="0">
                <a:solidFill>
                  <a:srgbClr val="6237C8"/>
                </a:solidFill>
                <a:latin typeface="Inter" pitchFamily="34" charset="0"/>
                <a:ea typeface="Inter" pitchFamily="34" charset="-122"/>
                <a:cs typeface="Inter" pitchFamily="34" charset="-120"/>
                <a:hlinkClick r:id="rId2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https://speakerdeck.com/nbarbettini/oauth-and-openid-connect-in-plain-english?slide=5</a:t>
            </a:r>
            <a:endParaRPr lang="en-US" sz="1650" dirty="0"/>
          </a:p>
        </p:txBody>
      </p:sp>
      <p:sp>
        <p:nvSpPr>
          <p:cNvPr id="5" name="Text 2"/>
          <p:cNvSpPr/>
          <p:nvPr/>
        </p:nvSpPr>
        <p:spPr>
          <a:xfrm>
            <a:off x="754737" y="7456765"/>
            <a:ext cx="12382500" cy="4446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500"/>
              </a:lnSpc>
              <a:buNone/>
            </a:pPr>
            <a:r>
              <a:rPr lang="en-US" sz="2800" b="1" spc="-56" kern="0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It's not a good idea to share your passwords with some random registration page</a:t>
            </a:r>
            <a:endParaRPr lang="en-US" sz="28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3271361"/>
            <a:ext cx="6237684" cy="779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6100"/>
              </a:lnSpc>
              <a:buNone/>
            </a:pPr>
            <a:r>
              <a:rPr lang="en-US" sz="4900" b="1" spc="-98" kern="0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How OAuth works? </a:t>
            </a:r>
            <a:endParaRPr lang="en-US" sz="4900" dirty="0"/>
          </a:p>
        </p:txBody>
      </p:sp>
      <p:sp>
        <p:nvSpPr>
          <p:cNvPr id="3" name="Text 1"/>
          <p:cNvSpPr/>
          <p:nvPr/>
        </p:nvSpPr>
        <p:spPr>
          <a:xfrm>
            <a:off x="793790" y="4504611"/>
            <a:ext cx="130428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You have an account with Google, Facebook, Apple or any company you trust</a:t>
            </a:r>
            <a:endParaRPr lang="en-US" sz="175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3005018"/>
            <a:ext cx="6237684" cy="779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6100"/>
              </a:lnSpc>
              <a:buNone/>
            </a:pPr>
            <a:r>
              <a:rPr lang="en-US" sz="4900" b="1" spc="-98" kern="0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How OAuth works? </a:t>
            </a:r>
            <a:endParaRPr lang="en-US" sz="4900" dirty="0"/>
          </a:p>
        </p:txBody>
      </p:sp>
      <p:sp>
        <p:nvSpPr>
          <p:cNvPr id="3" name="Text 1"/>
          <p:cNvSpPr/>
          <p:nvPr/>
        </p:nvSpPr>
        <p:spPr>
          <a:xfrm>
            <a:off x="793790" y="4238268"/>
            <a:ext cx="130428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You have already an account with Google, Facebook, Apple or any company you trust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771073"/>
            <a:ext cx="130428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Some registration page ask you to Sign Up with OAuth Links as an option (as shown above)</a:t>
            </a:r>
            <a:endParaRPr lang="en-US" sz="175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11862"/>
            <a:ext cx="6237684" cy="779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6100"/>
              </a:lnSpc>
              <a:buNone/>
            </a:pPr>
            <a:r>
              <a:rPr lang="en-US" sz="4900" b="1" spc="-98" kern="0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How OAuth works? </a:t>
            </a:r>
            <a:endParaRPr lang="en-US" sz="4900" dirty="0"/>
          </a:p>
        </p:txBody>
      </p:sp>
      <p:sp>
        <p:nvSpPr>
          <p:cNvPr id="3" name="Text 1"/>
          <p:cNvSpPr/>
          <p:nvPr/>
        </p:nvSpPr>
        <p:spPr>
          <a:xfrm>
            <a:off x="793790" y="3745111"/>
            <a:ext cx="130428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You have already an account with Google, Facebook, Apple or SaaS or any company you trust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277916"/>
            <a:ext cx="130428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Some registration page ask you to Sign Up with OAuth Links as an option (as shown above)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810720"/>
            <a:ext cx="13042821" cy="9070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Once you logged into anyone of the Google/Facebook/Apple accounts and agree to share the data to New website, then only OAuth Servers share the data.</a:t>
            </a:r>
            <a:endParaRPr lang="en-US" sz="175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26256" y="413504"/>
            <a:ext cx="4560094" cy="5168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050"/>
              </a:lnSpc>
              <a:buNone/>
            </a:pPr>
            <a:r>
              <a:rPr lang="en-US" sz="3250" b="1" spc="-65" kern="0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OAuth Flow at High Level</a:t>
            </a:r>
            <a:endParaRPr lang="en-US" sz="32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6256" y="1324928"/>
            <a:ext cx="6376035" cy="695289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26256" y="8446889"/>
            <a:ext cx="6605588" cy="2405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1850"/>
              </a:lnSpc>
              <a:buNone/>
            </a:pPr>
            <a:endParaRPr lang="en-US" sz="115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6176" y="1324928"/>
            <a:ext cx="5751790" cy="4323159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506176" y="5817156"/>
            <a:ext cx="6605588" cy="2405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1850"/>
              </a:lnSpc>
              <a:buNone/>
            </a:pPr>
            <a:endParaRPr lang="en-US" sz="1150" dirty="0"/>
          </a:p>
        </p:txBody>
      </p:sp>
      <p:sp>
        <p:nvSpPr>
          <p:cNvPr id="7" name="Text 3"/>
          <p:cNvSpPr/>
          <p:nvPr/>
        </p:nvSpPr>
        <p:spPr>
          <a:xfrm>
            <a:off x="526256" y="8991719"/>
            <a:ext cx="13577887" cy="2405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1850"/>
              </a:lnSpc>
              <a:buNone/>
            </a:pPr>
            <a:r>
              <a:rPr lang="en-US" sz="1150" spc="-24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Ref: </a:t>
            </a:r>
            <a:pPr indent="0" marL="0">
              <a:lnSpc>
                <a:spcPts val="1850"/>
              </a:lnSpc>
              <a:buNone/>
            </a:pPr>
            <a:r>
              <a:rPr lang="en-US" sz="1150" u="sng" spc="-24" kern="0" dirty="0">
                <a:solidFill>
                  <a:srgbClr val="6237C8"/>
                </a:solidFill>
                <a:latin typeface="Inter" pitchFamily="34" charset="0"/>
                <a:ea typeface="Inter" pitchFamily="34" charset="-122"/>
                <a:cs typeface="Inter" pitchFamily="34" charset="-120"/>
                <a:hlinkClick r:id="rId3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https://prismatic.io/docs/getting-started/oauth2/what-is-oauth2/</a:t>
            </a:r>
            <a:endParaRPr lang="en-US" sz="115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45187" y="428387"/>
            <a:ext cx="4283869" cy="535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200"/>
              </a:lnSpc>
              <a:buNone/>
            </a:pPr>
            <a:r>
              <a:rPr lang="en-US" sz="3350" b="1" spc="-67" kern="0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OAuth Flow</a:t>
            </a:r>
            <a:endParaRPr lang="en-US" sz="33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5187" y="1275278"/>
            <a:ext cx="8896588" cy="567737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45187" y="7127796"/>
            <a:ext cx="13540026" cy="249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1950"/>
              </a:lnSpc>
              <a:buNone/>
            </a:pPr>
            <a:endParaRPr lang="en-US" sz="1200" dirty="0"/>
          </a:p>
        </p:txBody>
      </p:sp>
      <p:sp>
        <p:nvSpPr>
          <p:cNvPr id="5" name="Text 2"/>
          <p:cNvSpPr/>
          <p:nvPr/>
        </p:nvSpPr>
        <p:spPr>
          <a:xfrm>
            <a:off x="545187" y="7552015"/>
            <a:ext cx="13540026" cy="249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1950"/>
              </a:lnSpc>
              <a:buNone/>
            </a:pPr>
            <a:r>
              <a:rPr lang="en-US" sz="1200" u="sng" spc="-25" kern="0" dirty="0">
                <a:solidFill>
                  <a:srgbClr val="6237C8"/>
                </a:solidFill>
                <a:latin typeface="Inter" pitchFamily="34" charset="0"/>
                <a:ea typeface="Inter" pitchFamily="34" charset="-122"/>
                <a:cs typeface="Inter" pitchFamily="34" charset="-120"/>
                <a:hlinkClick r:id="rId2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API Gateway OAuth 2.0 Authentication Flows</a:t>
            </a:r>
            <a:endParaRPr lang="en-US" sz="120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13291" y="481846"/>
            <a:ext cx="9405580" cy="602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700"/>
              </a:lnSpc>
              <a:buNone/>
            </a:pPr>
            <a:r>
              <a:rPr lang="en-US" sz="3750" b="1" spc="-76" kern="0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Refreshing Access Token with Refresh Token</a:t>
            </a:r>
            <a:endParaRPr lang="en-US" sz="37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3291" y="1434465"/>
            <a:ext cx="9374862" cy="583632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13291" y="7467838"/>
            <a:ext cx="13403818" cy="280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200"/>
              </a:lnSpc>
              <a:buNone/>
            </a:pPr>
            <a:r>
              <a:rPr lang="en-US" sz="1350" u="sng" spc="-28" kern="0" dirty="0">
                <a:solidFill>
                  <a:srgbClr val="6237C8"/>
                </a:solidFill>
                <a:latin typeface="Inter" pitchFamily="34" charset="0"/>
                <a:ea typeface="Inter" pitchFamily="34" charset="-122"/>
                <a:cs typeface="Inter" pitchFamily="34" charset="-120"/>
                <a:hlinkClick r:id="rId2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rfc6749</a:t>
            </a:r>
            <a:endParaRPr lang="en-US" sz="135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73881" y="452318"/>
            <a:ext cx="4509135" cy="5635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400"/>
              </a:lnSpc>
              <a:buNone/>
            </a:pPr>
            <a:r>
              <a:rPr lang="en-US" sz="3550" b="1" spc="-71" kern="0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OAuth Terminology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573881" y="1343739"/>
            <a:ext cx="13482638" cy="327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50"/>
              </a:lnSpc>
              <a:buSzPct val="100000"/>
              <a:buChar char="•"/>
            </a:pPr>
            <a:r>
              <a:rPr lang="en-US" sz="1250" b="1" spc="-2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Resource Owner</a:t>
            </a:r>
            <a:pPr algn="l" indent="0" marL="0">
              <a:lnSpc>
                <a:spcPts val="2050"/>
              </a:lnSpc>
              <a:buNone/>
            </a:pPr>
            <a:r>
              <a:rPr lang="en-US" sz="1250" spc="-2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: User</a:t>
            </a:r>
            <a:endParaRPr lang="en-US" sz="1250" dirty="0"/>
          </a:p>
        </p:txBody>
      </p:sp>
      <p:sp>
        <p:nvSpPr>
          <p:cNvPr id="4" name="Text 2"/>
          <p:cNvSpPr/>
          <p:nvPr/>
        </p:nvSpPr>
        <p:spPr>
          <a:xfrm>
            <a:off x="573881" y="1728907"/>
            <a:ext cx="13482638" cy="327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50"/>
              </a:lnSpc>
              <a:buSzPct val="100000"/>
              <a:buChar char="•"/>
            </a:pPr>
            <a:r>
              <a:rPr lang="en-US" sz="1250" b="1" spc="-2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Resource Server</a:t>
            </a:r>
            <a:pPr algn="l" indent="0" marL="0">
              <a:lnSpc>
                <a:spcPts val="2050"/>
              </a:lnSpc>
              <a:buNone/>
            </a:pPr>
            <a:r>
              <a:rPr lang="en-US" sz="1250" spc="-2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: The server that contains users information</a:t>
            </a:r>
            <a:endParaRPr lang="en-US" sz="1250" dirty="0"/>
          </a:p>
        </p:txBody>
      </p:sp>
      <p:sp>
        <p:nvSpPr>
          <p:cNvPr id="5" name="Text 3"/>
          <p:cNvSpPr/>
          <p:nvPr/>
        </p:nvSpPr>
        <p:spPr>
          <a:xfrm>
            <a:off x="573881" y="2114074"/>
            <a:ext cx="13482638" cy="327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50"/>
              </a:lnSpc>
              <a:buSzPct val="100000"/>
              <a:buChar char="•"/>
            </a:pPr>
            <a:r>
              <a:rPr lang="en-US" sz="1250" b="1" spc="-2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Authorization Server</a:t>
            </a:r>
            <a:pPr algn="l" indent="0" marL="0">
              <a:lnSpc>
                <a:spcPts val="2050"/>
              </a:lnSpc>
              <a:buNone/>
            </a:pPr>
            <a:r>
              <a:rPr lang="en-US" sz="1250" spc="-2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: Handles the user data and interactions with 3rd party app</a:t>
            </a:r>
            <a:endParaRPr lang="en-US" sz="1250" dirty="0"/>
          </a:p>
        </p:txBody>
      </p:sp>
      <p:sp>
        <p:nvSpPr>
          <p:cNvPr id="6" name="Text 4"/>
          <p:cNvSpPr/>
          <p:nvPr/>
        </p:nvSpPr>
        <p:spPr>
          <a:xfrm>
            <a:off x="573881" y="2499241"/>
            <a:ext cx="13482638" cy="327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50"/>
              </a:lnSpc>
              <a:buSzPct val="100000"/>
              <a:buChar char="•"/>
            </a:pPr>
            <a:r>
              <a:rPr lang="en-US" sz="1250" b="1" spc="-2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Client </a:t>
            </a:r>
            <a:pPr algn="l" indent="0" marL="0">
              <a:lnSpc>
                <a:spcPts val="2050"/>
              </a:lnSpc>
              <a:buNone/>
            </a:pPr>
            <a:r>
              <a:rPr lang="en-US" sz="1250" spc="-2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3rd Party app which is requesting access or we are registering now</a:t>
            </a:r>
            <a:endParaRPr lang="en-US" sz="1250" dirty="0"/>
          </a:p>
        </p:txBody>
      </p:sp>
      <p:sp>
        <p:nvSpPr>
          <p:cNvPr id="7" name="Text 5"/>
          <p:cNvSpPr/>
          <p:nvPr/>
        </p:nvSpPr>
        <p:spPr>
          <a:xfrm>
            <a:off x="573881" y="2884408"/>
            <a:ext cx="13482638" cy="327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050"/>
              </a:lnSpc>
              <a:buSzPct val="100000"/>
              <a:buChar char="•"/>
            </a:pPr>
            <a:r>
              <a:rPr lang="en-US" sz="1250" spc="-2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client_id : 3rd party app </a:t>
            </a:r>
            <a:endParaRPr lang="en-US" sz="1250" dirty="0"/>
          </a:p>
        </p:txBody>
      </p:sp>
      <p:sp>
        <p:nvSpPr>
          <p:cNvPr id="8" name="Text 6"/>
          <p:cNvSpPr/>
          <p:nvPr/>
        </p:nvSpPr>
        <p:spPr>
          <a:xfrm>
            <a:off x="573881" y="3269575"/>
            <a:ext cx="13482638" cy="327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050"/>
              </a:lnSpc>
              <a:buSzPct val="100000"/>
              <a:buChar char="•"/>
            </a:pPr>
            <a:r>
              <a:rPr lang="en-US" sz="1250" spc="-2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client_secret : it's a secret</a:t>
            </a:r>
            <a:endParaRPr lang="en-US" sz="1250" dirty="0"/>
          </a:p>
        </p:txBody>
      </p:sp>
      <p:sp>
        <p:nvSpPr>
          <p:cNvPr id="9" name="Text 7"/>
          <p:cNvSpPr/>
          <p:nvPr/>
        </p:nvSpPr>
        <p:spPr>
          <a:xfrm>
            <a:off x="573881" y="3654743"/>
            <a:ext cx="13482638" cy="327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50"/>
              </a:lnSpc>
              <a:buSzPct val="100000"/>
              <a:buChar char="•"/>
            </a:pPr>
            <a:r>
              <a:rPr lang="en-US" sz="1250" b="1" spc="-2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Access Token and Refresh Token</a:t>
            </a:r>
            <a:endParaRPr lang="en-US" sz="1250" dirty="0"/>
          </a:p>
        </p:txBody>
      </p:sp>
      <p:sp>
        <p:nvSpPr>
          <p:cNvPr id="10" name="Text 8"/>
          <p:cNvSpPr/>
          <p:nvPr/>
        </p:nvSpPr>
        <p:spPr>
          <a:xfrm>
            <a:off x="573881" y="4039910"/>
            <a:ext cx="13482638" cy="327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50"/>
              </a:lnSpc>
              <a:buSzPct val="100000"/>
              <a:buChar char="•"/>
            </a:pPr>
            <a:r>
              <a:rPr lang="en-US" sz="1250" b="1" spc="-2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Authorization Code : </a:t>
            </a:r>
            <a:pPr algn="l" indent="0" marL="0">
              <a:lnSpc>
                <a:spcPts val="2050"/>
              </a:lnSpc>
              <a:buNone/>
            </a:pPr>
            <a:r>
              <a:rPr lang="en-US" sz="1250" spc="-2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Intermediate to get the tokens</a:t>
            </a:r>
            <a:endParaRPr lang="en-US" sz="1250" dirty="0"/>
          </a:p>
        </p:txBody>
      </p:sp>
      <p:sp>
        <p:nvSpPr>
          <p:cNvPr id="11" name="Text 9"/>
          <p:cNvSpPr/>
          <p:nvPr/>
        </p:nvSpPr>
        <p:spPr>
          <a:xfrm>
            <a:off x="573881" y="4552117"/>
            <a:ext cx="13482638" cy="327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1600" spc="-2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Sample OAuth Request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573881" y="5064323"/>
            <a:ext cx="13482638" cy="1819513"/>
          </a:xfrm>
          <a:prstGeom prst="roundRect">
            <a:avLst>
              <a:gd name="adj" fmla="val 3785"/>
            </a:avLst>
          </a:prstGeom>
          <a:solidFill>
            <a:srgbClr val="E0D7F4"/>
          </a:solidFill>
          <a:ln/>
        </p:spPr>
      </p:sp>
      <p:sp>
        <p:nvSpPr>
          <p:cNvPr id="13" name="Shape 11"/>
          <p:cNvSpPr/>
          <p:nvPr/>
        </p:nvSpPr>
        <p:spPr>
          <a:xfrm>
            <a:off x="565785" y="5064323"/>
            <a:ext cx="13498830" cy="1819513"/>
          </a:xfrm>
          <a:prstGeom prst="roundRect">
            <a:avLst>
              <a:gd name="adj" fmla="val 1352"/>
            </a:avLst>
          </a:prstGeom>
          <a:solidFill>
            <a:srgbClr val="E0D7F4"/>
          </a:solidFill>
          <a:ln/>
        </p:spPr>
      </p:sp>
      <p:sp>
        <p:nvSpPr>
          <p:cNvPr id="14" name="Text 12"/>
          <p:cNvSpPr/>
          <p:nvPr/>
        </p:nvSpPr>
        <p:spPr>
          <a:xfrm>
            <a:off x="729734" y="5187196"/>
            <a:ext cx="13170932" cy="15737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050"/>
              </a:lnSpc>
              <a:buNone/>
            </a:pPr>
            <a:r>
              <a:rPr lang="en-US" sz="1250" spc="-26" kern="0" dirty="0">
                <a:solidFill>
                  <a:srgbClr val="272525"/>
                </a:solidFill>
                <a:highlight>
                  <a:srgbClr val="E0D7F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https://authorization-server.com/authorize?</a:t>
            </a:r>
            <a:endParaRPr lang="en-US" sz="1250" dirty="0"/>
          </a:p>
          <a:p>
            <a:pPr indent="0" marL="0">
              <a:lnSpc>
                <a:spcPts val="2050"/>
              </a:lnSpc>
              <a:buNone/>
            </a:pPr>
            <a:r>
              <a:rPr lang="en-US" sz="1250" spc="-26" kern="0" dirty="0">
                <a:solidFill>
                  <a:srgbClr val="272525"/>
                </a:solidFill>
                <a:highlight>
                  <a:srgbClr val="E0D7F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response_type=code</a:t>
            </a:r>
            <a:endParaRPr lang="en-US" sz="1250" dirty="0"/>
          </a:p>
          <a:p>
            <a:pPr indent="0" marL="0">
              <a:lnSpc>
                <a:spcPts val="2050"/>
              </a:lnSpc>
              <a:buNone/>
            </a:pPr>
            <a:r>
              <a:rPr lang="en-US" sz="1250" spc="-26" kern="0" dirty="0">
                <a:solidFill>
                  <a:srgbClr val="272525"/>
                </a:solidFill>
                <a:highlight>
                  <a:srgbClr val="E0D7F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&amp;client_id=4SDzdxh-nbx0eq7fBK0jh8-w</a:t>
            </a:r>
            <a:endParaRPr lang="en-US" sz="1250" dirty="0"/>
          </a:p>
          <a:p>
            <a:pPr indent="0" marL="0">
              <a:lnSpc>
                <a:spcPts val="2050"/>
              </a:lnSpc>
              <a:buNone/>
            </a:pPr>
            <a:r>
              <a:rPr lang="en-US" sz="1250" spc="-26" kern="0" dirty="0">
                <a:solidFill>
                  <a:srgbClr val="272525"/>
                </a:solidFill>
                <a:highlight>
                  <a:srgbClr val="E0D7F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&amp;redirect_uri=https://www.oauth.com/playground/authorization-code.html</a:t>
            </a:r>
            <a:endParaRPr lang="en-US" sz="1250" dirty="0"/>
          </a:p>
          <a:p>
            <a:pPr indent="0" marL="0">
              <a:lnSpc>
                <a:spcPts val="2050"/>
              </a:lnSpc>
              <a:buNone/>
            </a:pPr>
            <a:r>
              <a:rPr lang="en-US" sz="1250" spc="-26" kern="0" dirty="0">
                <a:solidFill>
                  <a:srgbClr val="272525"/>
                </a:solidFill>
                <a:highlight>
                  <a:srgbClr val="E0D7F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&amp;scope=photo+offline_access</a:t>
            </a:r>
            <a:endParaRPr lang="en-US" sz="1250" dirty="0"/>
          </a:p>
          <a:p>
            <a:pPr indent="0" marL="0">
              <a:lnSpc>
                <a:spcPts val="2050"/>
              </a:lnSpc>
              <a:buNone/>
            </a:pPr>
            <a:r>
              <a:rPr lang="en-US" sz="1250" spc="-26" kern="0" dirty="0">
                <a:solidFill>
                  <a:srgbClr val="272525"/>
                </a:solidFill>
                <a:highlight>
                  <a:srgbClr val="E0D7F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&amp;state=PVPrz3naUgOsmFxz</a:t>
            </a:r>
            <a:endParaRPr lang="en-US" sz="1250" dirty="0"/>
          </a:p>
        </p:txBody>
      </p:sp>
      <p:sp>
        <p:nvSpPr>
          <p:cNvPr id="15" name="Text 13"/>
          <p:cNvSpPr/>
          <p:nvPr/>
        </p:nvSpPr>
        <p:spPr>
          <a:xfrm>
            <a:off x="573881" y="7068264"/>
            <a:ext cx="13482638" cy="2622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050"/>
              </a:lnSpc>
              <a:buNone/>
            </a:pPr>
            <a:endParaRPr lang="en-US" sz="1250" dirty="0"/>
          </a:p>
        </p:txBody>
      </p:sp>
      <p:sp>
        <p:nvSpPr>
          <p:cNvPr id="16" name="Text 14"/>
          <p:cNvSpPr/>
          <p:nvPr/>
        </p:nvSpPr>
        <p:spPr>
          <a:xfrm>
            <a:off x="573881" y="7514987"/>
            <a:ext cx="13482638" cy="2622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050"/>
              </a:lnSpc>
              <a:buNone/>
            </a:pPr>
            <a:endParaRPr lang="en-US" sz="12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78048" y="454104"/>
            <a:ext cx="4541996" cy="5676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450"/>
              </a:lnSpc>
              <a:buNone/>
            </a:pPr>
            <a:r>
              <a:rPr lang="en-US" sz="3550" b="1" spc="-72" kern="0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Whoami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578048" y="1352074"/>
            <a:ext cx="13474303" cy="3302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50"/>
              </a:lnSpc>
              <a:buSzPct val="100000"/>
              <a:buChar char="•"/>
            </a:pPr>
            <a:r>
              <a:rPr lang="en-US" sz="1300" spc="-2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@Sheshananda Reddy Kandula</a:t>
            </a:r>
            <a:pPr algn="l" indent="0" marL="0">
              <a:lnSpc>
                <a:spcPts val="2050"/>
              </a:lnSpc>
              <a:buNone/>
            </a:pPr>
            <a:r>
              <a:rPr lang="en-US" sz="1300" spc="-2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endParaRPr lang="en-US" sz="1300" dirty="0"/>
          </a:p>
        </p:txBody>
      </p:sp>
      <p:sp>
        <p:nvSpPr>
          <p:cNvPr id="4" name="Text 2"/>
          <p:cNvSpPr/>
          <p:nvPr/>
        </p:nvSpPr>
        <p:spPr>
          <a:xfrm>
            <a:off x="578048" y="1740098"/>
            <a:ext cx="13474303" cy="3302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50"/>
              </a:lnSpc>
              <a:buSzPct val="100000"/>
              <a:buChar char="•"/>
            </a:pPr>
            <a:r>
              <a:rPr lang="en-US" sz="1300" spc="-2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15 years in Application Security</a:t>
            </a:r>
            <a:endParaRPr lang="en-US" sz="130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8048" y="2256115"/>
            <a:ext cx="5230297" cy="4621768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578048" y="7063621"/>
            <a:ext cx="13474303" cy="2642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50"/>
              </a:lnSpc>
              <a:buSzPct val="100000"/>
              <a:buChar char="•"/>
            </a:pPr>
            <a:r>
              <a:rPr lang="en-US" sz="1300" spc="-2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Member of ISC2 NJ Chapter </a:t>
            </a:r>
            <a:endParaRPr lang="en-US" sz="1300" dirty="0"/>
          </a:p>
        </p:txBody>
      </p:sp>
      <p:sp>
        <p:nvSpPr>
          <p:cNvPr id="7" name="Text 4"/>
          <p:cNvSpPr/>
          <p:nvPr/>
        </p:nvSpPr>
        <p:spPr>
          <a:xfrm>
            <a:off x="578048" y="7513558"/>
            <a:ext cx="13474303" cy="2642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050"/>
              </a:lnSpc>
              <a:buNone/>
            </a:pPr>
            <a:endParaRPr lang="en-US" sz="13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1638" y="56721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spc="-89" kern="0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OAuth Code Flows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21638" y="1585198"/>
            <a:ext cx="3699986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300"/>
              </a:lnSpc>
              <a:buNone/>
            </a:pPr>
            <a:r>
              <a:rPr lang="en-US" sz="2650" b="1" spc="-54" kern="0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Authorization Code Flow</a:t>
            </a:r>
            <a:endParaRPr lang="en-US" sz="2650" dirty="0"/>
          </a:p>
        </p:txBody>
      </p:sp>
      <p:sp>
        <p:nvSpPr>
          <p:cNvPr id="4" name="Text 2"/>
          <p:cNvSpPr/>
          <p:nvPr/>
        </p:nvSpPr>
        <p:spPr>
          <a:xfrm>
            <a:off x="721638" y="2319695"/>
            <a:ext cx="13187124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1600" spc="-32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Authorization Code flow is suitable for server-side applications, utilizing an intermediary authorization server to exchange a code for an access token.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721638" y="3288744"/>
            <a:ext cx="3489365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300"/>
              </a:lnSpc>
              <a:buNone/>
            </a:pPr>
            <a:r>
              <a:rPr lang="en-US" sz="2650" b="1" spc="-54" kern="0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Client Credentials Flow</a:t>
            </a:r>
            <a:endParaRPr lang="en-US" sz="2650" dirty="0"/>
          </a:p>
        </p:txBody>
      </p:sp>
      <p:sp>
        <p:nvSpPr>
          <p:cNvPr id="6" name="Text 4"/>
          <p:cNvSpPr/>
          <p:nvPr/>
        </p:nvSpPr>
        <p:spPr>
          <a:xfrm>
            <a:off x="721638" y="4023241"/>
            <a:ext cx="13187124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1600" spc="-32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Client Credentials flow is used for machine-to-machine authentication, without user involvement.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721638" y="4662368"/>
            <a:ext cx="989457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300"/>
              </a:lnSpc>
              <a:buNone/>
            </a:pPr>
            <a:r>
              <a:rPr lang="en-US" sz="2650" b="1" spc="-54" kern="0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Authorization Code Flow with PKCE (Proof Key for Code Exchange)</a:t>
            </a:r>
            <a:endParaRPr lang="en-US" sz="2650" dirty="0"/>
          </a:p>
        </p:txBody>
      </p:sp>
      <p:sp>
        <p:nvSpPr>
          <p:cNvPr id="8" name="Text 6"/>
          <p:cNvSpPr/>
          <p:nvPr/>
        </p:nvSpPr>
        <p:spPr>
          <a:xfrm>
            <a:off x="721638" y="5396865"/>
            <a:ext cx="13187124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1600" spc="-32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Native mobile apps, single-page applications (SPAs), or other clients that can’t keep secrets.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721638" y="5958721"/>
            <a:ext cx="13187124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1600" spc="-32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Protect against Authorization Code Injection attacks. 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721638" y="6597848"/>
            <a:ext cx="53810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300"/>
              </a:lnSpc>
              <a:buNone/>
            </a:pPr>
            <a:r>
              <a:rPr lang="en-US" sz="2650" b="1" spc="-54" kern="0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Implicit Flow (Insecure/deprecated)</a:t>
            </a:r>
            <a:endParaRPr lang="en-US" sz="2650" dirty="0"/>
          </a:p>
        </p:txBody>
      </p:sp>
      <p:sp>
        <p:nvSpPr>
          <p:cNvPr id="11" name="Text 9"/>
          <p:cNvSpPr/>
          <p:nvPr/>
        </p:nvSpPr>
        <p:spPr>
          <a:xfrm>
            <a:off x="721638" y="7332345"/>
            <a:ext cx="13187124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1600" spc="-32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Implicit flow, designed for client-side applications, </a:t>
            </a:r>
            <a:pPr indent="0" marL="0">
              <a:lnSpc>
                <a:spcPts val="2550"/>
              </a:lnSpc>
              <a:buNone/>
            </a:pPr>
            <a:r>
              <a:rPr lang="en-US" sz="1600" b="1" spc="-32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directly returns an access token,</a:t>
            </a:r>
            <a:pPr indent="0" marL="0">
              <a:lnSpc>
                <a:spcPts val="2550"/>
              </a:lnSpc>
              <a:buNone/>
            </a:pPr>
            <a:r>
              <a:rPr lang="en-US" sz="1600" spc="-32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introducing unique risks.</a:t>
            </a:r>
            <a:endParaRPr lang="en-US" sz="160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18993" y="407789"/>
            <a:ext cx="4078010" cy="5097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000"/>
              </a:lnSpc>
              <a:buNone/>
            </a:pPr>
            <a:r>
              <a:rPr lang="en-US" sz="3200" b="1" spc="-64" kern="0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OAuth Flows</a:t>
            </a:r>
            <a:endParaRPr lang="en-US" sz="32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8993" y="1213961"/>
            <a:ext cx="11223784" cy="670083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18993" y="8081605"/>
            <a:ext cx="13592413" cy="2371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1850"/>
              </a:lnSpc>
              <a:buNone/>
            </a:pPr>
            <a:endParaRPr lang="en-US" sz="115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00689"/>
            <a:ext cx="6237684" cy="779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6100"/>
              </a:lnSpc>
              <a:buNone/>
            </a:pPr>
            <a:r>
              <a:rPr lang="en-US" sz="4900" b="1" spc="-98" kern="0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OAuth Playground </a:t>
            </a:r>
            <a:endParaRPr lang="en-US" sz="4900" dirty="0"/>
          </a:p>
        </p:txBody>
      </p:sp>
      <p:sp>
        <p:nvSpPr>
          <p:cNvPr id="3" name="Text 1"/>
          <p:cNvSpPr/>
          <p:nvPr/>
        </p:nvSpPr>
        <p:spPr>
          <a:xfrm>
            <a:off x="793790" y="2933938"/>
            <a:ext cx="130428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550"/>
              </a:lnSpc>
              <a:buNone/>
            </a:pPr>
            <a:r>
              <a:rPr lang="en-US" sz="220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Demo Website: </a:t>
            </a:r>
            <a:pPr indent="0" marL="0">
              <a:lnSpc>
                <a:spcPts val="3550"/>
              </a:lnSpc>
              <a:buNone/>
            </a:pPr>
            <a:r>
              <a:rPr lang="en-US" sz="2200" u="sng" spc="-36" kern="0" dirty="0">
                <a:solidFill>
                  <a:srgbClr val="6237C8"/>
                </a:solidFill>
                <a:latin typeface="Inter" pitchFamily="34" charset="0"/>
                <a:ea typeface="Inter" pitchFamily="34" charset="-122"/>
                <a:cs typeface="Inter" pitchFamily="34" charset="-120"/>
                <a:hlinkClick r:id="rId1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https://www.oauth.com/playground/index.html</a:t>
            </a:r>
            <a:endParaRPr lang="en-US" sz="22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3642598"/>
            <a:ext cx="4082891" cy="226826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93790" y="616600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u="sng" spc="-36" kern="0" dirty="0">
                <a:solidFill>
                  <a:srgbClr val="6237C8"/>
                </a:solidFill>
                <a:latin typeface="Inter" pitchFamily="34" charset="0"/>
                <a:ea typeface="Inter" pitchFamily="34" charset="-122"/>
                <a:cs typeface="Inter" pitchFamily="34" charset="-120"/>
                <a:hlinkClick r:id="rId3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OAuth 2.0 Security Best Current Practice</a:t>
            </a:r>
            <a:endParaRPr lang="en-US" sz="175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30360"/>
            <a:ext cx="6237684" cy="779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6100"/>
              </a:lnSpc>
              <a:buNone/>
            </a:pPr>
            <a:r>
              <a:rPr lang="en-US" sz="4900" b="1" spc="-98" kern="0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OAuth Reqeusts</a:t>
            </a:r>
            <a:endParaRPr lang="en-US" sz="4900" dirty="0"/>
          </a:p>
        </p:txBody>
      </p:sp>
      <p:sp>
        <p:nvSpPr>
          <p:cNvPr id="3" name="Shape 1"/>
          <p:cNvSpPr/>
          <p:nvPr/>
        </p:nvSpPr>
        <p:spPr>
          <a:xfrm>
            <a:off x="793790" y="3163610"/>
            <a:ext cx="13042821" cy="2517458"/>
          </a:xfrm>
          <a:prstGeom prst="roundRect">
            <a:avLst>
              <a:gd name="adj" fmla="val 3784"/>
            </a:avLst>
          </a:prstGeom>
          <a:solidFill>
            <a:srgbClr val="E0D7F4"/>
          </a:solidFill>
          <a:ln/>
        </p:spPr>
      </p:sp>
      <p:sp>
        <p:nvSpPr>
          <p:cNvPr id="4" name="Shape 2"/>
          <p:cNvSpPr/>
          <p:nvPr/>
        </p:nvSpPr>
        <p:spPr>
          <a:xfrm>
            <a:off x="782479" y="3163610"/>
            <a:ext cx="13065443" cy="2517458"/>
          </a:xfrm>
          <a:prstGeom prst="roundRect">
            <a:avLst>
              <a:gd name="adj" fmla="val 1352"/>
            </a:avLst>
          </a:prstGeom>
          <a:solidFill>
            <a:srgbClr val="E0D7F4"/>
          </a:solidFill>
          <a:ln/>
        </p:spPr>
      </p:sp>
      <p:sp>
        <p:nvSpPr>
          <p:cNvPr id="5" name="Text 3"/>
          <p:cNvSpPr/>
          <p:nvPr/>
        </p:nvSpPr>
        <p:spPr>
          <a:xfrm>
            <a:off x="1009293" y="3333631"/>
            <a:ext cx="12611814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highlight>
                  <a:srgbClr val="E0D7F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https://authorization-server.com/authorize?</a:t>
            </a:r>
            <a:endParaRPr lang="en-US" sz="1750" dirty="0"/>
          </a:p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highlight>
                  <a:srgbClr val="E0D7F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response_type=code</a:t>
            </a:r>
            <a:endParaRPr lang="en-US" sz="1750" dirty="0"/>
          </a:p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highlight>
                  <a:srgbClr val="E0D7F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&amp;client_id=4SDzdxh-nbx0eq7fBK0jh8-w</a:t>
            </a:r>
            <a:endParaRPr lang="en-US" sz="1750" dirty="0"/>
          </a:p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highlight>
                  <a:srgbClr val="E0D7F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&amp;redirect_uri=https://www.oauth.com/playground/authorization-code.html</a:t>
            </a:r>
            <a:endParaRPr lang="en-US" sz="1750" dirty="0"/>
          </a:p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highlight>
                  <a:srgbClr val="E0D7F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&amp;scope=photo+offline_access</a:t>
            </a:r>
            <a:endParaRPr lang="en-US" sz="1750" dirty="0"/>
          </a:p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highlight>
                  <a:srgbClr val="E0D7F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&amp;state=PVPrz3naUgOsmFxz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93621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Take a close look at the request, You can guess few possible attacks </a:t>
            </a:r>
            <a:endParaRPr lang="en-US" sz="175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15301" y="712589"/>
            <a:ext cx="7686199" cy="14318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4500" b="1" spc="-90" kern="0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Common OAuth Vulnerabilities</a:t>
            </a:r>
            <a:endParaRPr lang="en-US" sz="4500" dirty="0"/>
          </a:p>
        </p:txBody>
      </p:sp>
      <p:sp>
        <p:nvSpPr>
          <p:cNvPr id="4" name="Shape 1"/>
          <p:cNvSpPr/>
          <p:nvPr/>
        </p:nvSpPr>
        <p:spPr>
          <a:xfrm>
            <a:off x="6215301" y="2456736"/>
            <a:ext cx="3739039" cy="3271242"/>
          </a:xfrm>
          <a:prstGeom prst="roundRect">
            <a:avLst>
              <a:gd name="adj" fmla="val 2674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431161" y="2672596"/>
            <a:ext cx="3307318" cy="7158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50" b="1" spc="-45" kern="0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Misconfigurations in Redirect URIs</a:t>
            </a:r>
            <a:endParaRPr lang="en-US" sz="2250" dirty="0"/>
          </a:p>
        </p:txBody>
      </p:sp>
      <p:sp>
        <p:nvSpPr>
          <p:cNvPr id="6" name="Text 3"/>
          <p:cNvSpPr/>
          <p:nvPr/>
        </p:nvSpPr>
        <p:spPr>
          <a:xfrm>
            <a:off x="6431161" y="3513296"/>
            <a:ext cx="3307318" cy="19988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1600" spc="-33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Attackers can exploit flaws in redirect URI configurations to gain unauthorized access to sensitive user data, impersonate legitimate users, or even escalate privileges within the system.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10162580" y="2456736"/>
            <a:ext cx="3739039" cy="3271242"/>
          </a:xfrm>
          <a:prstGeom prst="roundRect">
            <a:avLst>
              <a:gd name="adj" fmla="val 2674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378440" y="2672596"/>
            <a:ext cx="3307318" cy="7158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50" b="1" spc="-45" kern="0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Broken Authorization Grants</a:t>
            </a:r>
            <a:endParaRPr lang="en-US" sz="2250" dirty="0"/>
          </a:p>
        </p:txBody>
      </p:sp>
      <p:sp>
        <p:nvSpPr>
          <p:cNvPr id="9" name="Text 6"/>
          <p:cNvSpPr/>
          <p:nvPr/>
        </p:nvSpPr>
        <p:spPr>
          <a:xfrm>
            <a:off x="10378440" y="3513296"/>
            <a:ext cx="3307318" cy="13325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1600" spc="-33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Vulnerabilities in the way authorization grants are handled can lead to account takeovers and data breaches.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6215301" y="5936218"/>
            <a:ext cx="7686199" cy="1580793"/>
          </a:xfrm>
          <a:prstGeom prst="roundRect">
            <a:avLst>
              <a:gd name="adj" fmla="val 5534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431161" y="6152078"/>
            <a:ext cx="3494365" cy="3579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50" b="1" spc="-45" kern="0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Weak Client Authentication</a:t>
            </a:r>
            <a:endParaRPr lang="en-US" sz="2250" dirty="0"/>
          </a:p>
        </p:txBody>
      </p:sp>
      <p:sp>
        <p:nvSpPr>
          <p:cNvPr id="12" name="Text 9"/>
          <p:cNvSpPr/>
          <p:nvPr/>
        </p:nvSpPr>
        <p:spPr>
          <a:xfrm>
            <a:off x="6431161" y="6634877"/>
            <a:ext cx="7254478" cy="6662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1600" spc="-33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Inadequate client authentication can allow attackers to masquerade as legitimate applications and gain unauthorized access to protected resources.</a:t>
            </a:r>
            <a:endParaRPr lang="en-US" sz="1600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96835" y="311825"/>
            <a:ext cx="4365546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50"/>
              </a:lnSpc>
              <a:buNone/>
            </a:pPr>
            <a:r>
              <a:rPr lang="en-US" sz="2450" b="1" spc="-49" kern="0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Redirect URI Misconfigurations</a:t>
            </a:r>
            <a:endParaRPr lang="en-US" sz="2450" dirty="0"/>
          </a:p>
        </p:txBody>
      </p:sp>
      <p:sp>
        <p:nvSpPr>
          <p:cNvPr id="3" name="Text 1"/>
          <p:cNvSpPr/>
          <p:nvPr/>
        </p:nvSpPr>
        <p:spPr>
          <a:xfrm>
            <a:off x="396835" y="928568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spc="-18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 Open Redirects</a:t>
            </a:r>
            <a:endParaRPr lang="en-US" sz="850" dirty="0"/>
          </a:p>
        </p:txBody>
      </p:sp>
      <p:sp>
        <p:nvSpPr>
          <p:cNvPr id="4" name="Text 2"/>
          <p:cNvSpPr/>
          <p:nvPr/>
        </p:nvSpPr>
        <p:spPr>
          <a:xfrm>
            <a:off x="396835" y="1149667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spc="-18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Careful validation and allowlisting of redirect URIs is critical to prevent such attacks. </a:t>
            </a:r>
            <a:endParaRPr lang="en-US" sz="850" dirty="0"/>
          </a:p>
        </p:txBody>
      </p:sp>
      <p:sp>
        <p:nvSpPr>
          <p:cNvPr id="5" name="Text 3"/>
          <p:cNvSpPr/>
          <p:nvPr/>
        </p:nvSpPr>
        <p:spPr>
          <a:xfrm>
            <a:off x="396835" y="1370767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spc="-18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Compare client redirect URIs against the pre-registered URIs with </a:t>
            </a:r>
            <a:pPr algn="l" indent="0" marL="0">
              <a:lnSpc>
                <a:spcPts val="1400"/>
              </a:lnSpc>
              <a:buNone/>
            </a:pPr>
            <a:r>
              <a:rPr lang="en-US" sz="850" b="1" spc="-18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Exact String Match</a:t>
            </a:r>
            <a:endParaRPr lang="en-US" sz="850" dirty="0"/>
          </a:p>
        </p:txBody>
      </p:sp>
      <p:sp>
        <p:nvSpPr>
          <p:cNvPr id="6" name="Text 4"/>
          <p:cNvSpPr/>
          <p:nvPr/>
        </p:nvSpPr>
        <p:spPr>
          <a:xfrm>
            <a:off x="396835" y="1679734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1400"/>
              </a:lnSpc>
              <a:buNone/>
            </a:pPr>
            <a:r>
              <a:rPr lang="en-US" sz="850" spc="-18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Misconfigurations:</a:t>
            </a:r>
            <a:endParaRPr lang="en-US" sz="850" dirty="0"/>
          </a:p>
        </p:txBody>
      </p:sp>
      <p:sp>
        <p:nvSpPr>
          <p:cNvPr id="7" name="Text 5"/>
          <p:cNvSpPr/>
          <p:nvPr/>
        </p:nvSpPr>
        <p:spPr>
          <a:xfrm>
            <a:off x="396835" y="1988701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1400"/>
              </a:lnSpc>
              <a:buSzPct val="100000"/>
              <a:buChar char="•"/>
            </a:pPr>
            <a:r>
              <a:rPr lang="en-US" sz="850" spc="-18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https://*.somesite.example/* —&gt; </a:t>
            </a:r>
            <a:pPr algn="l" lvl="1" indent="0" marL="0">
              <a:lnSpc>
                <a:spcPts val="1400"/>
              </a:lnSpc>
              <a:buNone/>
            </a:pPr>
            <a:r>
              <a:rPr lang="en-US" sz="850" u="sng" spc="-18" kern="0" dirty="0">
                <a:solidFill>
                  <a:srgbClr val="6237C8"/>
                </a:solidFill>
                <a:latin typeface="Inter" pitchFamily="34" charset="0"/>
                <a:ea typeface="Inter" pitchFamily="34" charset="-122"/>
                <a:cs typeface="Inter" pitchFamily="34" charset="-120"/>
                <a:hlinkClick r:id="rId1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https://attacker.example/.somesite.example</a:t>
            </a:r>
            <a:endParaRPr lang="en-US" sz="850" dirty="0"/>
          </a:p>
        </p:txBody>
      </p:sp>
      <p:sp>
        <p:nvSpPr>
          <p:cNvPr id="8" name="Text 6"/>
          <p:cNvSpPr/>
          <p:nvPr/>
        </p:nvSpPr>
        <p:spPr>
          <a:xfrm>
            <a:off x="396835" y="2209800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1400"/>
              </a:lnSpc>
              <a:buSzPct val="100000"/>
              <a:buChar char="•"/>
            </a:pPr>
            <a:r>
              <a:rPr lang="en-US" sz="850" spc="-18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target.com.attacker.com</a:t>
            </a:r>
            <a:endParaRPr lang="en-US" sz="850" dirty="0"/>
          </a:p>
        </p:txBody>
      </p:sp>
      <p:sp>
        <p:nvSpPr>
          <p:cNvPr id="9" name="Text 7"/>
          <p:cNvSpPr/>
          <p:nvPr/>
        </p:nvSpPr>
        <p:spPr>
          <a:xfrm>
            <a:off x="396835" y="2430899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1400"/>
              </a:lnSpc>
              <a:buSzPct val="100000"/>
              <a:buChar char="•"/>
            </a:pPr>
            <a:r>
              <a:rPr lang="en-US" sz="850" spc="-18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Double submit redirect_uri. </a:t>
            </a:r>
            <a:endParaRPr lang="en-US" sz="850" dirty="0"/>
          </a:p>
        </p:txBody>
      </p:sp>
      <p:sp>
        <p:nvSpPr>
          <p:cNvPr id="10" name="Text 8"/>
          <p:cNvSpPr/>
          <p:nvPr/>
        </p:nvSpPr>
        <p:spPr>
          <a:xfrm>
            <a:off x="396835" y="2651998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1400"/>
              </a:lnSpc>
              <a:buSzPct val="100000"/>
              <a:buChar char="•"/>
            </a:pPr>
            <a:r>
              <a:rPr lang="en-US" sz="850" u="sng" spc="-18" kern="0" dirty="0">
                <a:solidFill>
                  <a:srgbClr val="6237C8"/>
                </a:solidFill>
                <a:latin typeface="Inter" pitchFamily="34" charset="0"/>
                <a:ea typeface="Inter" pitchFamily="34" charset="-122"/>
                <a:cs typeface="Inter" pitchFamily="34" charset="-120"/>
                <a:hlinkClick r:id="rId2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https://default-host.com</a:t>
            </a:r>
            <a:pPr algn="l" lvl="1" indent="0" marL="0">
              <a:lnSpc>
                <a:spcPts val="1400"/>
              </a:lnSpc>
              <a:buNone/>
            </a:pPr>
            <a:r>
              <a:rPr lang="en-US" sz="850" spc="-18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&amp;@</a:t>
            </a:r>
            <a:pPr algn="l" lvl="1" indent="0" marL="0">
              <a:lnSpc>
                <a:spcPts val="1400"/>
              </a:lnSpc>
              <a:buNone/>
            </a:pPr>
            <a:r>
              <a:rPr lang="en-US" sz="850" u="sng" spc="-18" kern="0" dirty="0">
                <a:solidFill>
                  <a:srgbClr val="6237C8"/>
                </a:solidFill>
                <a:latin typeface="Inter" pitchFamily="34" charset="0"/>
                <a:ea typeface="Inter" pitchFamily="34" charset="-122"/>
                <a:cs typeface="Inter" pitchFamily="34" charset="-120"/>
                <a:hlinkClick r:id="rId3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foo.evil-user.net#@bar.evil-user.net</a:t>
            </a:r>
            <a:pPr algn="l" lvl="1" indent="0" marL="0">
              <a:lnSpc>
                <a:spcPts val="1400"/>
              </a:lnSpc>
              <a:buNone/>
            </a:pPr>
            <a:r>
              <a:rPr lang="en-US" sz="850" spc="-18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/</a:t>
            </a:r>
            <a:endParaRPr lang="en-US" sz="850" dirty="0"/>
          </a:p>
        </p:txBody>
      </p:sp>
      <p:sp>
        <p:nvSpPr>
          <p:cNvPr id="11" name="Text 9"/>
          <p:cNvSpPr/>
          <p:nvPr/>
        </p:nvSpPr>
        <p:spPr>
          <a:xfrm>
            <a:off x="396835" y="2960965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1400"/>
              </a:lnSpc>
              <a:buNone/>
            </a:pPr>
            <a:r>
              <a:rPr lang="en-US" sz="850" spc="-18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Portswigger has URL Validation bypass cheat sheet:</a:t>
            </a:r>
            <a:endParaRPr lang="en-US" sz="850" dirty="0"/>
          </a:p>
        </p:txBody>
      </p:sp>
      <p:pic>
        <p:nvPicPr>
          <p:cNvPr id="12" name="Image 0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835" y="3269933"/>
            <a:ext cx="8172807" cy="3976449"/>
          </a:xfrm>
          <a:prstGeom prst="rect">
            <a:avLst/>
          </a:prstGeom>
        </p:spPr>
      </p:pic>
      <p:sp>
        <p:nvSpPr>
          <p:cNvPr id="13" name="Text 10"/>
          <p:cNvSpPr/>
          <p:nvPr/>
        </p:nvSpPr>
        <p:spPr>
          <a:xfrm>
            <a:off x="396835" y="7373898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1400"/>
              </a:lnSpc>
              <a:buNone/>
            </a:pPr>
            <a:endParaRPr lang="en-US" sz="850" dirty="0"/>
          </a:p>
        </p:txBody>
      </p:sp>
      <p:sp>
        <p:nvSpPr>
          <p:cNvPr id="14" name="Text 11"/>
          <p:cNvSpPr/>
          <p:nvPr/>
        </p:nvSpPr>
        <p:spPr>
          <a:xfrm>
            <a:off x="396835" y="7682865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1400"/>
              </a:lnSpc>
              <a:buNone/>
            </a:pPr>
            <a:r>
              <a:rPr lang="en-US" sz="850" u="sng" spc="-18" kern="0" dirty="0">
                <a:solidFill>
                  <a:srgbClr val="6237C8"/>
                </a:solidFill>
                <a:latin typeface="Inter" pitchFamily="34" charset="0"/>
                <a:ea typeface="Inter" pitchFamily="34" charset="-122"/>
                <a:cs typeface="Inter" pitchFamily="34" charset="-120"/>
                <a:hlinkClick r:id="rId5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URL validation bypass cheat sheet for SSRF/CORS/Redirect - 2024 Edition | Web Security Academy</a:t>
            </a:r>
            <a:endParaRPr lang="en-US" sz="850" dirty="0"/>
          </a:p>
        </p:txBody>
      </p:sp>
      <p:sp>
        <p:nvSpPr>
          <p:cNvPr id="15" name="Text 12"/>
          <p:cNvSpPr/>
          <p:nvPr/>
        </p:nvSpPr>
        <p:spPr>
          <a:xfrm>
            <a:off x="396835" y="7991832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1400"/>
              </a:lnSpc>
              <a:buNone/>
            </a:pPr>
            <a:r>
              <a:rPr lang="en-US" sz="850" u="sng" spc="-18" kern="0" dirty="0">
                <a:solidFill>
                  <a:srgbClr val="6237C8"/>
                </a:solidFill>
                <a:latin typeface="Inter" pitchFamily="34" charset="0"/>
                <a:ea typeface="Inter" pitchFamily="34" charset="-122"/>
                <a:cs typeface="Inter" pitchFamily="34" charset="-120"/>
                <a:hlinkClick r:id="rId6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Lab: OAuth account hijacking via redirect_uri | Web Security Academy</a:t>
            </a:r>
            <a:endParaRPr lang="en-US" sz="850" dirty="0"/>
          </a:p>
        </p:txBody>
      </p:sp>
      <p:sp>
        <p:nvSpPr>
          <p:cNvPr id="16" name="Text 13"/>
          <p:cNvSpPr/>
          <p:nvPr/>
        </p:nvSpPr>
        <p:spPr>
          <a:xfrm>
            <a:off x="396835" y="8300799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1400"/>
              </a:lnSpc>
              <a:buNone/>
            </a:pPr>
            <a:r>
              <a:rPr lang="en-US" sz="850" u="sng" spc="-18" kern="0" dirty="0">
                <a:solidFill>
                  <a:srgbClr val="6237C8"/>
                </a:solidFill>
                <a:latin typeface="Inter" pitchFamily="34" charset="0"/>
                <a:ea typeface="Inter" pitchFamily="34" charset="-122"/>
                <a:cs typeface="Inter" pitchFamily="34" charset="-120"/>
                <a:hlinkClick r:id="rId7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https://www.acsac.org/2023/files/web/slides/innocenti-97-oauthvalidation.pdf</a:t>
            </a:r>
            <a:endParaRPr lang="en-US" sz="850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22102" y="488752"/>
            <a:ext cx="6938010" cy="6109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800"/>
              </a:lnSpc>
              <a:buNone/>
            </a:pPr>
            <a:r>
              <a:rPr lang="en-US" sz="3800" b="1" spc="-77" kern="0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Redirect URI Misconfigurations </a:t>
            </a:r>
            <a:endParaRPr lang="en-US" sz="3800" dirty="0"/>
          </a:p>
        </p:txBody>
      </p:sp>
      <p:sp>
        <p:nvSpPr>
          <p:cNvPr id="3" name="Text 1"/>
          <p:cNvSpPr/>
          <p:nvPr/>
        </p:nvSpPr>
        <p:spPr>
          <a:xfrm>
            <a:off x="622102" y="1455063"/>
            <a:ext cx="13386197" cy="3554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1700" b="1" spc="-28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Due to Parser validations</a:t>
            </a:r>
            <a:endParaRPr lang="en-US" sz="17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2102" y="2010370"/>
            <a:ext cx="9213175" cy="4280654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22102" y="6490930"/>
            <a:ext cx="13386197" cy="2843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200"/>
              </a:lnSpc>
              <a:buNone/>
            </a:pPr>
            <a:r>
              <a:rPr lang="en-US" sz="1350" u="sng" spc="-28" kern="0" dirty="0">
                <a:solidFill>
                  <a:srgbClr val="6237C8"/>
                </a:solidFill>
                <a:latin typeface="Inter" pitchFamily="34" charset="0"/>
                <a:ea typeface="Inter" pitchFamily="34" charset="-122"/>
                <a:cs typeface="Inter" pitchFamily="34" charset="-120"/>
                <a:hlinkClick r:id="rId2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Lab: OAuth account hijacking via redirect_uri | Web Security Academy</a:t>
            </a:r>
            <a:endParaRPr lang="en-US" sz="1350" dirty="0"/>
          </a:p>
        </p:txBody>
      </p:sp>
      <p:sp>
        <p:nvSpPr>
          <p:cNvPr id="6" name="Text 3"/>
          <p:cNvSpPr/>
          <p:nvPr/>
        </p:nvSpPr>
        <p:spPr>
          <a:xfrm>
            <a:off x="622102" y="6975157"/>
            <a:ext cx="13386197" cy="2843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200"/>
              </a:lnSpc>
              <a:buNone/>
            </a:pPr>
            <a:r>
              <a:rPr lang="en-US" sz="1350" u="sng" spc="-28" kern="0" dirty="0">
                <a:solidFill>
                  <a:srgbClr val="6237C8"/>
                </a:solidFill>
                <a:latin typeface="Inter" pitchFamily="34" charset="0"/>
                <a:ea typeface="Inter" pitchFamily="34" charset="-122"/>
                <a:cs typeface="Inter" pitchFamily="34" charset="-120"/>
                <a:hlinkClick r:id="rId3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https://www.acsac.org/2023/files/web/slides/innocenti-97-oauthvalidation.pdf</a:t>
            </a:r>
            <a:endParaRPr lang="en-US" sz="1350" dirty="0"/>
          </a:p>
        </p:txBody>
      </p:sp>
      <p:sp>
        <p:nvSpPr>
          <p:cNvPr id="7" name="Text 4"/>
          <p:cNvSpPr/>
          <p:nvPr/>
        </p:nvSpPr>
        <p:spPr>
          <a:xfrm>
            <a:off x="622102" y="7459385"/>
            <a:ext cx="13386197" cy="2843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200"/>
              </a:lnSpc>
              <a:buNone/>
            </a:pPr>
            <a:r>
              <a:rPr lang="en-US" sz="1350" u="sng" spc="-28" kern="0" dirty="0">
                <a:solidFill>
                  <a:srgbClr val="6237C8"/>
                </a:solidFill>
                <a:latin typeface="Inter" pitchFamily="34" charset="0"/>
                <a:ea typeface="Inter" pitchFamily="34" charset="-122"/>
                <a:cs typeface="Inter" pitchFamily="34" charset="-120"/>
                <a:hlinkClick r:id="rId4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https://i.blackhat.com/asia-19/Fri-March-29/bh-asia-Wang-Make-Redirection-Evil-Again-wp.pdf</a:t>
            </a:r>
            <a:endParaRPr lang="en-US" sz="1350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3866" y="356592"/>
            <a:ext cx="6555938" cy="4456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500"/>
              </a:lnSpc>
              <a:buNone/>
            </a:pPr>
            <a:r>
              <a:rPr lang="en-US" sz="2800" b="1" spc="-56" kern="0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Redirect URI Misconfigurations examples</a:t>
            </a:r>
            <a:endParaRPr lang="en-US" sz="2800" dirty="0"/>
          </a:p>
        </p:txBody>
      </p:sp>
      <p:sp>
        <p:nvSpPr>
          <p:cNvPr id="3" name="Text 1"/>
          <p:cNvSpPr/>
          <p:nvPr/>
        </p:nvSpPr>
        <p:spPr>
          <a:xfrm>
            <a:off x="453866" y="1061561"/>
            <a:ext cx="13722668" cy="2074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1600"/>
              </a:lnSpc>
              <a:buNone/>
            </a:pPr>
            <a:r>
              <a:rPr lang="en-US" sz="1000" spc="-20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Redirect URI + XSS/Open Redirection/HTML Injection —&gt; Account takeover</a:t>
            </a:r>
            <a:endParaRPr lang="en-US" sz="10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08765" y="1501497"/>
            <a:ext cx="5812869" cy="1556266"/>
          </a:xfrm>
          <a:prstGeom prst="rect">
            <a:avLst/>
          </a:prstGeom>
        </p:spPr>
      </p:pic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866" y="3290292"/>
            <a:ext cx="5439728" cy="3526155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453866" y="6962299"/>
            <a:ext cx="13722668" cy="2074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1600"/>
              </a:lnSpc>
              <a:buNone/>
            </a:pPr>
            <a:endParaRPr lang="en-US" sz="1000" dirty="0"/>
          </a:p>
        </p:txBody>
      </p:sp>
      <p:sp>
        <p:nvSpPr>
          <p:cNvPr id="7" name="Text 3"/>
          <p:cNvSpPr/>
          <p:nvPr/>
        </p:nvSpPr>
        <p:spPr>
          <a:xfrm>
            <a:off x="453866" y="7315557"/>
            <a:ext cx="13722668" cy="2074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1600"/>
              </a:lnSpc>
              <a:buNone/>
            </a:pPr>
            <a:r>
              <a:rPr lang="en-US" sz="1000" u="sng" spc="-20" kern="0" dirty="0">
                <a:solidFill>
                  <a:srgbClr val="6237C8"/>
                </a:solidFill>
                <a:latin typeface="Inter" pitchFamily="34" charset="0"/>
                <a:ea typeface="Inter" pitchFamily="34" charset="-122"/>
                <a:cs typeface="Inter" pitchFamily="34" charset="-120"/>
                <a:hlinkClick r:id="rId3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OAuth Account Takeover - Account Takeover on Booking.com</a:t>
            </a:r>
            <a:endParaRPr lang="en-US" sz="1000" dirty="0"/>
          </a:p>
        </p:txBody>
      </p:sp>
      <p:sp>
        <p:nvSpPr>
          <p:cNvPr id="8" name="Text 4"/>
          <p:cNvSpPr/>
          <p:nvPr/>
        </p:nvSpPr>
        <p:spPr>
          <a:xfrm>
            <a:off x="453866" y="7668816"/>
            <a:ext cx="13722668" cy="2074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1600"/>
              </a:lnSpc>
              <a:buNone/>
            </a:pPr>
            <a:r>
              <a:rPr lang="en-US" sz="1000" u="sng" spc="-20" kern="0" dirty="0">
                <a:solidFill>
                  <a:srgbClr val="6237C8"/>
                </a:solidFill>
                <a:latin typeface="Inter" pitchFamily="34" charset="0"/>
                <a:ea typeface="Inter" pitchFamily="34" charset="-122"/>
                <a:cs typeface="Inter" pitchFamily="34" charset="-120"/>
                <a:hlinkClick r:id="rId4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Multiple bugs chained to takeover Facebook Accounts which uses Gmail.</a:t>
            </a:r>
            <a:endParaRPr lang="en-US" sz="1000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256473"/>
            <a:ext cx="11685746" cy="779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6100"/>
              </a:lnSpc>
              <a:buNone/>
            </a:pPr>
            <a:r>
              <a:rPr lang="en-US" sz="4900" b="1" spc="-98" kern="0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OAuth Authorization Grant Vulnerabilities</a:t>
            </a:r>
            <a:endParaRPr lang="en-US" sz="4900" dirty="0"/>
          </a:p>
        </p:txBody>
      </p:sp>
      <p:sp>
        <p:nvSpPr>
          <p:cNvPr id="3" name="Text 1"/>
          <p:cNvSpPr/>
          <p:nvPr/>
        </p:nvSpPr>
        <p:spPr>
          <a:xfrm>
            <a:off x="793790" y="348972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OAuth Authorization Grants</a:t>
            </a:r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(e.g., Authorization Code, Implicit Flow) are vulnerable to exploitation.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93192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Improper implementation can allow attackers to bypass the authorization process.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54997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b="1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Weakness in Grant Validation Logic: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16802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Failure to validate key parameters like </a:t>
            </a:r>
            <a:pPr algn="l" indent="0" marL="0">
              <a:lnSpc>
                <a:spcPts val="2850"/>
              </a:lnSpc>
              <a:buNone/>
            </a:pPr>
            <a:r>
              <a:rPr lang="en-US" sz="1750" b="1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state</a:t>
            </a:r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can lead to unauthorized access.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61022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Flaws in token exchange mechanisms can allow attackers to </a:t>
            </a:r>
            <a:pPr algn="l" indent="0" marL="0">
              <a:lnSpc>
                <a:spcPts val="2850"/>
              </a:lnSpc>
              <a:buNone/>
            </a:pPr>
            <a:r>
              <a:rPr lang="en-US" sz="1750" b="1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obtain valid tokens</a:t>
            </a:r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without user consent.</a:t>
            </a:r>
            <a:endParaRPr lang="en-US" sz="1750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50821"/>
            <a:ext cx="10403919" cy="779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6100"/>
              </a:lnSpc>
              <a:buNone/>
            </a:pPr>
            <a:r>
              <a:rPr lang="en-US" sz="4900" b="1" spc="-98" kern="0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Attacking Weak Client Authentication</a:t>
            </a:r>
            <a:endParaRPr lang="en-US" sz="4900" dirty="0"/>
          </a:p>
        </p:txBody>
      </p:sp>
      <p:sp>
        <p:nvSpPr>
          <p:cNvPr id="3" name="Shape 1"/>
          <p:cNvSpPr/>
          <p:nvPr/>
        </p:nvSpPr>
        <p:spPr>
          <a:xfrm>
            <a:off x="793790" y="2339221"/>
            <a:ext cx="396835" cy="396835"/>
          </a:xfrm>
          <a:prstGeom prst="roundRect">
            <a:avLst>
              <a:gd name="adj" fmla="val 24007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417439" y="2339221"/>
            <a:ext cx="4073128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50"/>
              </a:lnSpc>
              <a:buNone/>
            </a:pPr>
            <a:r>
              <a:rPr lang="en-US" sz="2450" b="1" spc="-49" kern="0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Exploiting Hardcoded Secrets</a:t>
            </a:r>
            <a:endParaRPr lang="en-US" sz="2450" dirty="0"/>
          </a:p>
        </p:txBody>
      </p:sp>
      <p:sp>
        <p:nvSpPr>
          <p:cNvPr id="5" name="Text 3"/>
          <p:cNvSpPr/>
          <p:nvPr/>
        </p:nvSpPr>
        <p:spPr>
          <a:xfrm>
            <a:off x="1417439" y="2865239"/>
            <a:ext cx="5784413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Weak Client Authentication</a:t>
            </a:r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Many OAuth implementations use inadequate client authentication methods, allowing attackers to impersonate legitimate clients and gain unauthorized access to sensitive data.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1417439" y="4759047"/>
            <a:ext cx="5784413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Insecure Secret Storage</a:t>
            </a:r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Hardcoding client secrets in application code or storing them insecurely makes it easy for attackers to retrieve and misuse these secrets to authenticate as valid clients.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7428667" y="2339221"/>
            <a:ext cx="396835" cy="396835"/>
          </a:xfrm>
          <a:prstGeom prst="roundRect">
            <a:avLst>
              <a:gd name="adj" fmla="val 24007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8052316" y="2339221"/>
            <a:ext cx="44092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50"/>
              </a:lnSpc>
              <a:buNone/>
            </a:pPr>
            <a:r>
              <a:rPr lang="en-US" sz="2450" b="1" spc="-49" kern="0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Mitigating Weak Authentication</a:t>
            </a:r>
            <a:endParaRPr lang="en-US" sz="2450" dirty="0"/>
          </a:p>
        </p:txBody>
      </p:sp>
      <p:sp>
        <p:nvSpPr>
          <p:cNvPr id="9" name="Text 7"/>
          <p:cNvSpPr/>
          <p:nvPr/>
        </p:nvSpPr>
        <p:spPr>
          <a:xfrm>
            <a:off x="8052316" y="2865239"/>
            <a:ext cx="5784413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Enforce Strong Client Authentication</a:t>
            </a:r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Use cryptographic keys instead of client secrets, rotate secrets regularly, and ensure credentials are securely stored, such as in a secure vault.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8052316" y="4396145"/>
            <a:ext cx="5784413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Access Control and Monitoring</a:t>
            </a:r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Implement strict access control measures and actively monitor access logs to detect and respond to unauthorized client access attempts.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8052316" y="5927050"/>
            <a:ext cx="5784413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 OAuth Best Practices</a:t>
            </a:r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Follow OAuth security guidelines, including using PKCE (Proof Key for Code Exchange) for public clients and restricting access scopes to minimize exposure.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52569" y="434340"/>
            <a:ext cx="4341852" cy="542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250"/>
              </a:lnSpc>
              <a:buNone/>
            </a:pPr>
            <a:r>
              <a:rPr lang="en-US" sz="3400" b="1" spc="-68" kern="0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Whoami</a:t>
            </a:r>
            <a:endParaRPr lang="en-US" sz="3400" dirty="0"/>
          </a:p>
        </p:txBody>
      </p:sp>
      <p:sp>
        <p:nvSpPr>
          <p:cNvPr id="3" name="Text 1"/>
          <p:cNvSpPr/>
          <p:nvPr/>
        </p:nvSpPr>
        <p:spPr>
          <a:xfrm>
            <a:off x="552569" y="1292781"/>
            <a:ext cx="13525262" cy="3157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50"/>
              </a:lnSpc>
              <a:buSzPct val="100000"/>
              <a:buChar char="•"/>
            </a:pPr>
            <a:r>
              <a:rPr lang="en-US" sz="1200" spc="-25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@Sheshananda Reddy Kandula</a:t>
            </a:r>
            <a:pPr algn="l" indent="0" marL="0">
              <a:lnSpc>
                <a:spcPts val="1950"/>
              </a:lnSpc>
              <a:buNone/>
            </a:pPr>
            <a:r>
              <a:rPr lang="en-US" sz="1200" spc="-25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endParaRPr lang="en-US" sz="1200" dirty="0"/>
          </a:p>
        </p:txBody>
      </p:sp>
      <p:sp>
        <p:nvSpPr>
          <p:cNvPr id="4" name="Text 2"/>
          <p:cNvSpPr/>
          <p:nvPr/>
        </p:nvSpPr>
        <p:spPr>
          <a:xfrm>
            <a:off x="552569" y="1663779"/>
            <a:ext cx="13525262" cy="3157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50"/>
              </a:lnSpc>
              <a:buSzPct val="100000"/>
              <a:buChar char="•"/>
            </a:pPr>
            <a:r>
              <a:rPr lang="en-US" sz="1200" spc="-25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15 years in Application Security</a:t>
            </a:r>
            <a:endParaRPr lang="en-US" sz="1200" dirty="0"/>
          </a:p>
        </p:txBody>
      </p:sp>
      <p:sp>
        <p:nvSpPr>
          <p:cNvPr id="5" name="Text 3"/>
          <p:cNvSpPr/>
          <p:nvPr/>
        </p:nvSpPr>
        <p:spPr>
          <a:xfrm>
            <a:off x="552569" y="2034778"/>
            <a:ext cx="13525262" cy="3157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50"/>
              </a:lnSpc>
              <a:buSzPct val="100000"/>
              <a:buChar char="•"/>
            </a:pPr>
            <a:r>
              <a:rPr lang="en-US" sz="1200" spc="-25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Member of ISC2 NJ Chapter </a:t>
            </a:r>
            <a:endParaRPr lang="en-US" sz="1200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2569" y="2528054"/>
            <a:ext cx="6449616" cy="4837152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552569" y="7542728"/>
            <a:ext cx="13525262" cy="2525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1950"/>
              </a:lnSpc>
              <a:buNone/>
            </a:pPr>
            <a:endParaRPr lang="en-US" sz="120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062871"/>
            <a:ext cx="7556421" cy="23388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6100"/>
              </a:lnSpc>
              <a:buNone/>
            </a:pPr>
            <a:r>
              <a:rPr lang="en-US" sz="4900" b="1" spc="-98" kern="0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Discovering and Leveraging Insecure Token Storage</a:t>
            </a:r>
            <a:endParaRPr lang="en-US" sz="4900" dirty="0"/>
          </a:p>
        </p:txBody>
      </p:sp>
      <p:sp>
        <p:nvSpPr>
          <p:cNvPr id="4" name="Text 1"/>
          <p:cNvSpPr/>
          <p:nvPr/>
        </p:nvSpPr>
        <p:spPr>
          <a:xfrm>
            <a:off x="793790" y="3741896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Improper Token Storage</a:t>
            </a:r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Storing access or refresh tokens in plain text or without encryption can expose them to attackers, leading to unauthorized access.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909899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Token Rotation &amp; Revocation Risks</a:t>
            </a:r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Failing to rotate or revoke refresh tokens could allow attackers to maintain persistent access even if a token is compromised.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6077903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Security Best Practices</a:t>
            </a:r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Tokens must be encrypted at rest, rotated regularly, and revoked promptly when sessions end or accounts are deactivated.</a:t>
            </a:r>
            <a:endParaRPr lang="en-US" sz="1750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0922" y="559237"/>
            <a:ext cx="9369743" cy="698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450"/>
              </a:lnSpc>
              <a:buNone/>
            </a:pPr>
            <a:r>
              <a:rPr lang="en-US" sz="4350" b="1" spc="-88" kern="0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Mitigating OAuth Risks: Best Practices</a:t>
            </a:r>
            <a:endParaRPr lang="en-US" sz="4350" dirty="0"/>
          </a:p>
        </p:txBody>
      </p:sp>
      <p:sp>
        <p:nvSpPr>
          <p:cNvPr id="3" name="Text 1"/>
          <p:cNvSpPr/>
          <p:nvPr/>
        </p:nvSpPr>
        <p:spPr>
          <a:xfrm>
            <a:off x="710922" y="1633299"/>
            <a:ext cx="11152942" cy="6498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550" b="1" spc="-32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Enforce Strict Redirect URI Validation</a:t>
            </a:r>
            <a:pPr algn="l" indent="0" marL="0">
              <a:lnSpc>
                <a:spcPts val="2550"/>
              </a:lnSpc>
              <a:buNone/>
            </a:pPr>
            <a:r>
              <a:rPr lang="en-US" sz="1550" spc="-32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Ensure all redirect URIs are </a:t>
            </a:r>
            <a:pPr algn="l" indent="0" marL="0">
              <a:lnSpc>
                <a:spcPts val="2550"/>
              </a:lnSpc>
              <a:buNone/>
            </a:pPr>
            <a:r>
              <a:rPr lang="en-US" sz="1550" b="1" spc="-32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allowlisted</a:t>
            </a:r>
            <a:pPr algn="l" indent="0" marL="0">
              <a:lnSpc>
                <a:spcPts val="2550"/>
              </a:lnSpc>
              <a:buNone/>
            </a:pPr>
            <a:r>
              <a:rPr lang="en-US" sz="1550" spc="-32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and properly </a:t>
            </a:r>
            <a:pPr algn="l" indent="0" marL="0">
              <a:lnSpc>
                <a:spcPts val="2550"/>
              </a:lnSpc>
              <a:buNone/>
            </a:pPr>
            <a:r>
              <a:rPr lang="en-US" sz="1550" b="1" spc="-32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sanitized</a:t>
            </a:r>
            <a:pPr algn="l" indent="0" marL="0">
              <a:lnSpc>
                <a:spcPts val="2550"/>
              </a:lnSpc>
              <a:buNone/>
            </a:pPr>
            <a:r>
              <a:rPr lang="en-US" sz="1550" spc="-32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to prevent hijacking. This minimizes the risk of redirect-based attacks.</a:t>
            </a:r>
            <a:endParaRPr lang="en-US" sz="1550" dirty="0"/>
          </a:p>
        </p:txBody>
      </p:sp>
      <p:sp>
        <p:nvSpPr>
          <p:cNvPr id="4" name="Text 2"/>
          <p:cNvSpPr/>
          <p:nvPr/>
        </p:nvSpPr>
        <p:spPr>
          <a:xfrm>
            <a:off x="710922" y="2354223"/>
            <a:ext cx="11152942" cy="6498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550" b="1" spc="-32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Strengthen Client Authentication</a:t>
            </a:r>
            <a:pPr algn="l" indent="0" marL="0">
              <a:lnSpc>
                <a:spcPts val="2550"/>
              </a:lnSpc>
              <a:buNone/>
            </a:pPr>
            <a:r>
              <a:rPr lang="en-US" sz="1550" spc="-32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Use </a:t>
            </a:r>
            <a:pPr algn="l" indent="0" marL="0">
              <a:lnSpc>
                <a:spcPts val="2550"/>
              </a:lnSpc>
              <a:buNone/>
            </a:pPr>
            <a:r>
              <a:rPr lang="en-US" sz="1550" b="1" spc="-32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cryptographic keys</a:t>
            </a:r>
            <a:pPr algn="l" indent="0" marL="0">
              <a:lnSpc>
                <a:spcPts val="2550"/>
              </a:lnSpc>
              <a:buNone/>
            </a:pPr>
            <a:r>
              <a:rPr lang="en-US" sz="1550" spc="-32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instead of client secrets when possible, rotate credentials regularly, and store them securely (e.g., using a secure vault).</a:t>
            </a:r>
            <a:endParaRPr lang="en-US" sz="1550" dirty="0"/>
          </a:p>
        </p:txBody>
      </p:sp>
      <p:sp>
        <p:nvSpPr>
          <p:cNvPr id="5" name="Text 3"/>
          <p:cNvSpPr/>
          <p:nvPr/>
        </p:nvSpPr>
        <p:spPr>
          <a:xfrm>
            <a:off x="710922" y="3075146"/>
            <a:ext cx="11152942" cy="6498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550" b="1" spc="-32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Robust Authorization Grant Validation</a:t>
            </a:r>
            <a:pPr algn="l" indent="0" marL="0">
              <a:lnSpc>
                <a:spcPts val="2550"/>
              </a:lnSpc>
              <a:buNone/>
            </a:pPr>
            <a:r>
              <a:rPr lang="en-US" sz="1550" spc="-32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Verify the integrity of the </a:t>
            </a:r>
            <a:pPr algn="l" indent="0" marL="0">
              <a:lnSpc>
                <a:spcPts val="2550"/>
              </a:lnSpc>
              <a:buNone/>
            </a:pPr>
            <a:r>
              <a:rPr lang="en-US" sz="1550" b="1" spc="-32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state parameters</a:t>
            </a:r>
            <a:pPr algn="l" indent="0" marL="0">
              <a:lnSpc>
                <a:spcPts val="2550"/>
              </a:lnSpc>
              <a:buNone/>
            </a:pPr>
            <a:r>
              <a:rPr lang="en-US" sz="1550" spc="-32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to prevent CSRF attacks and validate token exchanges to ensure requests come from legitimate sources.</a:t>
            </a:r>
            <a:endParaRPr lang="en-US" sz="1550" dirty="0"/>
          </a:p>
        </p:txBody>
      </p:sp>
      <p:sp>
        <p:nvSpPr>
          <p:cNvPr id="6" name="Text 4"/>
          <p:cNvSpPr/>
          <p:nvPr/>
        </p:nvSpPr>
        <p:spPr>
          <a:xfrm>
            <a:off x="710922" y="3796070"/>
            <a:ext cx="11152942" cy="9747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550" b="1" spc="-32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Secure Token Storage and Handling</a:t>
            </a:r>
            <a:pPr algn="l" indent="0" marL="0">
              <a:lnSpc>
                <a:spcPts val="2550"/>
              </a:lnSpc>
              <a:buNone/>
            </a:pPr>
            <a:r>
              <a:rPr lang="en-US" sz="1550" spc="-32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Use </a:t>
            </a:r>
            <a:pPr algn="l" indent="0" marL="0">
              <a:lnSpc>
                <a:spcPts val="2550"/>
              </a:lnSpc>
              <a:buNone/>
            </a:pPr>
            <a:r>
              <a:rPr lang="en-US" sz="1550" b="1" spc="-32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encrypted storage</a:t>
            </a:r>
            <a:pPr algn="l" indent="0" marL="0">
              <a:lnSpc>
                <a:spcPts val="2550"/>
              </a:lnSpc>
              <a:buNone/>
            </a:pPr>
            <a:r>
              <a:rPr lang="en-US" sz="1550" spc="-32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for tokens, enforce </a:t>
            </a:r>
            <a:pPr algn="l" indent="0" marL="0">
              <a:lnSpc>
                <a:spcPts val="2550"/>
              </a:lnSpc>
              <a:buNone/>
            </a:pPr>
            <a:r>
              <a:rPr lang="en-US" sz="1550" b="1" spc="-32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regular rotation and prompt revocation</a:t>
            </a:r>
            <a:pPr algn="l" indent="0" marL="0">
              <a:lnSpc>
                <a:spcPts val="2550"/>
              </a:lnSpc>
              <a:buNone/>
            </a:pPr>
            <a:r>
              <a:rPr lang="en-US" sz="1550" spc="-32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when tokens are no longer needed, and avoid storing tokens in accessible client storage (e.g., in localStorage for JavaScript).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12367022" y="1744980"/>
            <a:ext cx="1560076" cy="324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endParaRPr lang="en-US" sz="1550" dirty="0"/>
          </a:p>
        </p:txBody>
      </p:sp>
      <p:pic>
        <p:nvPicPr>
          <p:cNvPr id="8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0922" y="5070396"/>
            <a:ext cx="13208556" cy="2046446"/>
          </a:xfrm>
          <a:prstGeom prst="rect">
            <a:avLst/>
          </a:prstGeom>
        </p:spPr>
      </p:pic>
      <p:sp>
        <p:nvSpPr>
          <p:cNvPr id="9" name="Text 6"/>
          <p:cNvSpPr/>
          <p:nvPr/>
        </p:nvSpPr>
        <p:spPr>
          <a:xfrm>
            <a:off x="710922" y="7345323"/>
            <a:ext cx="13208556" cy="324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endParaRPr lang="en-US" sz="1550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30555" y="496372"/>
            <a:ext cx="5945029" cy="6193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850"/>
              </a:lnSpc>
              <a:buNone/>
            </a:pPr>
            <a:r>
              <a:rPr lang="en-US" sz="3900" b="1" spc="-78" kern="0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RFC Security Best Practices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630555" y="1476018"/>
            <a:ext cx="13369290" cy="288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u="sng" spc="-28" kern="0" dirty="0">
                <a:solidFill>
                  <a:srgbClr val="6237C8"/>
                </a:solidFill>
                <a:latin typeface="Inter" pitchFamily="34" charset="0"/>
                <a:ea typeface="Inter" pitchFamily="34" charset="-122"/>
                <a:cs typeface="Inter" pitchFamily="34" charset="-120"/>
                <a:hlinkClick r:id="rId1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4</a:t>
            </a:r>
            <a:pPr algn="l" indent="0" marL="0">
              <a:lnSpc>
                <a:spcPts val="2250"/>
              </a:lnSpc>
              <a:buNone/>
            </a:pPr>
            <a:r>
              <a:rPr lang="en-US" sz="1400" spc="-28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  </a:t>
            </a:r>
            <a:pPr algn="l" indent="0" marL="0">
              <a:lnSpc>
                <a:spcPts val="2250"/>
              </a:lnSpc>
              <a:buNone/>
            </a:pPr>
            <a:r>
              <a:rPr lang="en-US" sz="1400" u="sng" spc="-28" kern="0" dirty="0">
                <a:solidFill>
                  <a:srgbClr val="6237C8"/>
                </a:solidFill>
                <a:latin typeface="Inter" pitchFamily="34" charset="0"/>
                <a:ea typeface="Inter" pitchFamily="34" charset="-122"/>
                <a:cs typeface="Inter" pitchFamily="34" charset="-120"/>
                <a:hlinkClick r:id="rId2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Attacks and Mitigations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630555" y="1827133"/>
            <a:ext cx="13369290" cy="288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250"/>
              </a:lnSpc>
              <a:buSzPct val="100000"/>
              <a:buChar char="•"/>
            </a:pPr>
            <a:r>
              <a:rPr lang="en-US" sz="1400" u="sng" spc="-28" kern="0" dirty="0">
                <a:solidFill>
                  <a:srgbClr val="6237C8"/>
                </a:solidFill>
                <a:latin typeface="Inter" pitchFamily="34" charset="0"/>
                <a:ea typeface="Inter" pitchFamily="34" charset="-122"/>
                <a:cs typeface="Inter" pitchFamily="34" charset="-120"/>
                <a:hlinkClick r:id="rId3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4.1</a:t>
            </a:r>
            <a:pPr algn="l" lvl="1" indent="0" marL="0">
              <a:lnSpc>
                <a:spcPts val="2250"/>
              </a:lnSpc>
              <a:buNone/>
            </a:pPr>
            <a:r>
              <a:rPr lang="en-US" sz="1400" spc="-28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  </a:t>
            </a:r>
            <a:pPr algn="l" lvl="1" indent="0" marL="0">
              <a:lnSpc>
                <a:spcPts val="2250"/>
              </a:lnSpc>
              <a:buNone/>
            </a:pPr>
            <a:r>
              <a:rPr lang="en-US" sz="1400" u="sng" spc="-28" kern="0" dirty="0">
                <a:solidFill>
                  <a:srgbClr val="6237C8"/>
                </a:solidFill>
                <a:latin typeface="Inter" pitchFamily="34" charset="0"/>
                <a:ea typeface="Inter" pitchFamily="34" charset="-122"/>
                <a:cs typeface="Inter" pitchFamily="34" charset="-120"/>
                <a:hlinkClick r:id="rId4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Insufficient Redirect URI Validation</a:t>
            </a:r>
            <a:endParaRPr lang="en-US" sz="1400" dirty="0"/>
          </a:p>
        </p:txBody>
      </p:sp>
      <p:sp>
        <p:nvSpPr>
          <p:cNvPr id="5" name="Text 3"/>
          <p:cNvSpPr/>
          <p:nvPr/>
        </p:nvSpPr>
        <p:spPr>
          <a:xfrm>
            <a:off x="630555" y="2178248"/>
            <a:ext cx="13369290" cy="288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250"/>
              </a:lnSpc>
              <a:buSzPct val="100000"/>
              <a:buChar char="•"/>
            </a:pPr>
            <a:r>
              <a:rPr lang="en-US" sz="1400" u="sng" spc="-28" kern="0" dirty="0">
                <a:solidFill>
                  <a:srgbClr val="6237C8"/>
                </a:solidFill>
                <a:latin typeface="Inter" pitchFamily="34" charset="0"/>
                <a:ea typeface="Inter" pitchFamily="34" charset="-122"/>
                <a:cs typeface="Inter" pitchFamily="34" charset="-120"/>
                <a:hlinkClick r:id="rId5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4.2</a:t>
            </a:r>
            <a:pPr algn="l" lvl="1" indent="0" marL="0">
              <a:lnSpc>
                <a:spcPts val="2250"/>
              </a:lnSpc>
              <a:buNone/>
            </a:pPr>
            <a:r>
              <a:rPr lang="en-US" sz="1400" spc="-28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  </a:t>
            </a:r>
            <a:pPr algn="l" lvl="1" indent="0" marL="0">
              <a:lnSpc>
                <a:spcPts val="2250"/>
              </a:lnSpc>
              <a:buNone/>
            </a:pPr>
            <a:r>
              <a:rPr lang="en-US" sz="1400" u="sng" spc="-28" kern="0" dirty="0">
                <a:solidFill>
                  <a:srgbClr val="6237C8"/>
                </a:solidFill>
                <a:latin typeface="Inter" pitchFamily="34" charset="0"/>
                <a:ea typeface="Inter" pitchFamily="34" charset="-122"/>
                <a:cs typeface="Inter" pitchFamily="34" charset="-120"/>
                <a:hlinkClick r:id="rId6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Credential Leakage via Referer Headers</a:t>
            </a:r>
            <a:endParaRPr lang="en-US" sz="1400" dirty="0"/>
          </a:p>
        </p:txBody>
      </p:sp>
      <p:sp>
        <p:nvSpPr>
          <p:cNvPr id="6" name="Text 4"/>
          <p:cNvSpPr/>
          <p:nvPr/>
        </p:nvSpPr>
        <p:spPr>
          <a:xfrm>
            <a:off x="630555" y="2529364"/>
            <a:ext cx="13369290" cy="288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250"/>
              </a:lnSpc>
              <a:buSzPct val="100000"/>
              <a:buChar char="•"/>
            </a:pPr>
            <a:r>
              <a:rPr lang="en-US" sz="1400" u="sng" spc="-28" kern="0" dirty="0">
                <a:solidFill>
                  <a:srgbClr val="6237C8"/>
                </a:solidFill>
                <a:latin typeface="Inter" pitchFamily="34" charset="0"/>
                <a:ea typeface="Inter" pitchFamily="34" charset="-122"/>
                <a:cs typeface="Inter" pitchFamily="34" charset="-120"/>
                <a:hlinkClick r:id="rId7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4.3</a:t>
            </a:r>
            <a:pPr algn="l" lvl="1" indent="0" marL="0">
              <a:lnSpc>
                <a:spcPts val="2250"/>
              </a:lnSpc>
              <a:buNone/>
            </a:pPr>
            <a:r>
              <a:rPr lang="en-US" sz="1400" spc="-28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  </a:t>
            </a:r>
            <a:pPr algn="l" lvl="1" indent="0" marL="0">
              <a:lnSpc>
                <a:spcPts val="2250"/>
              </a:lnSpc>
              <a:buNone/>
            </a:pPr>
            <a:r>
              <a:rPr lang="en-US" sz="1400" u="sng" spc="-28" kern="0" dirty="0">
                <a:solidFill>
                  <a:srgbClr val="6237C8"/>
                </a:solidFill>
                <a:latin typeface="Inter" pitchFamily="34" charset="0"/>
                <a:ea typeface="Inter" pitchFamily="34" charset="-122"/>
                <a:cs typeface="Inter" pitchFamily="34" charset="-120"/>
                <a:hlinkClick r:id="rId8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Credential Leakage via Browser History</a:t>
            </a:r>
            <a:endParaRPr lang="en-US" sz="1400" dirty="0"/>
          </a:p>
        </p:txBody>
      </p:sp>
      <p:sp>
        <p:nvSpPr>
          <p:cNvPr id="7" name="Text 5"/>
          <p:cNvSpPr/>
          <p:nvPr/>
        </p:nvSpPr>
        <p:spPr>
          <a:xfrm>
            <a:off x="630555" y="2880479"/>
            <a:ext cx="13369290" cy="288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250"/>
              </a:lnSpc>
              <a:buSzPct val="100000"/>
              <a:buChar char="•"/>
            </a:pPr>
            <a:r>
              <a:rPr lang="en-US" sz="1400" u="sng" spc="-28" kern="0" dirty="0">
                <a:solidFill>
                  <a:srgbClr val="6237C8"/>
                </a:solidFill>
                <a:latin typeface="Inter" pitchFamily="34" charset="0"/>
                <a:ea typeface="Inter" pitchFamily="34" charset="-122"/>
                <a:cs typeface="Inter" pitchFamily="34" charset="-120"/>
                <a:hlinkClick r:id="rId9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4.4</a:t>
            </a:r>
            <a:pPr algn="l" lvl="1" indent="0" marL="0">
              <a:lnSpc>
                <a:spcPts val="2250"/>
              </a:lnSpc>
              <a:buNone/>
            </a:pPr>
            <a:r>
              <a:rPr lang="en-US" sz="1400" spc="-28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  </a:t>
            </a:r>
            <a:pPr algn="l" lvl="1" indent="0" marL="0">
              <a:lnSpc>
                <a:spcPts val="2250"/>
              </a:lnSpc>
              <a:buNone/>
            </a:pPr>
            <a:r>
              <a:rPr lang="en-US" sz="1400" u="sng" spc="-28" kern="0" dirty="0">
                <a:solidFill>
                  <a:srgbClr val="6237C8"/>
                </a:solidFill>
                <a:latin typeface="Inter" pitchFamily="34" charset="0"/>
                <a:ea typeface="Inter" pitchFamily="34" charset="-122"/>
                <a:cs typeface="Inter" pitchFamily="34" charset="-120"/>
                <a:hlinkClick r:id="rId10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Mix-Up Attacks</a:t>
            </a:r>
            <a:endParaRPr lang="en-US" sz="1400" dirty="0"/>
          </a:p>
        </p:txBody>
      </p:sp>
      <p:sp>
        <p:nvSpPr>
          <p:cNvPr id="8" name="Text 6"/>
          <p:cNvSpPr/>
          <p:nvPr/>
        </p:nvSpPr>
        <p:spPr>
          <a:xfrm>
            <a:off x="630555" y="3231594"/>
            <a:ext cx="13369290" cy="288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250"/>
              </a:lnSpc>
              <a:buSzPct val="100000"/>
              <a:buChar char="•"/>
            </a:pPr>
            <a:r>
              <a:rPr lang="en-US" sz="1400" u="sng" spc="-28" kern="0" dirty="0">
                <a:solidFill>
                  <a:srgbClr val="6237C8"/>
                </a:solidFill>
                <a:latin typeface="Inter" pitchFamily="34" charset="0"/>
                <a:ea typeface="Inter" pitchFamily="34" charset="-122"/>
                <a:cs typeface="Inter" pitchFamily="34" charset="-120"/>
                <a:hlinkClick r:id="rId11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4.5</a:t>
            </a:r>
            <a:pPr algn="l" lvl="1" indent="0" marL="0">
              <a:lnSpc>
                <a:spcPts val="2250"/>
              </a:lnSpc>
              <a:buNone/>
            </a:pPr>
            <a:r>
              <a:rPr lang="en-US" sz="1400" spc="-28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  </a:t>
            </a:r>
            <a:pPr algn="l" lvl="1" indent="0" marL="0">
              <a:lnSpc>
                <a:spcPts val="2250"/>
              </a:lnSpc>
              <a:buNone/>
            </a:pPr>
            <a:r>
              <a:rPr lang="en-US" sz="1400" u="sng" spc="-28" kern="0" dirty="0">
                <a:solidFill>
                  <a:srgbClr val="6237C8"/>
                </a:solidFill>
                <a:latin typeface="Inter" pitchFamily="34" charset="0"/>
                <a:ea typeface="Inter" pitchFamily="34" charset="-122"/>
                <a:cs typeface="Inter" pitchFamily="34" charset="-120"/>
                <a:hlinkClick r:id="rId12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Authorization Code Injection</a:t>
            </a:r>
            <a:endParaRPr lang="en-US" sz="1400" dirty="0"/>
          </a:p>
        </p:txBody>
      </p:sp>
      <p:sp>
        <p:nvSpPr>
          <p:cNvPr id="9" name="Text 7"/>
          <p:cNvSpPr/>
          <p:nvPr/>
        </p:nvSpPr>
        <p:spPr>
          <a:xfrm>
            <a:off x="630555" y="3582710"/>
            <a:ext cx="13369290" cy="288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250"/>
              </a:lnSpc>
              <a:buSzPct val="100000"/>
              <a:buChar char="•"/>
            </a:pPr>
            <a:r>
              <a:rPr lang="en-US" sz="1400" u="sng" spc="-28" kern="0" dirty="0">
                <a:solidFill>
                  <a:srgbClr val="6237C8"/>
                </a:solidFill>
                <a:latin typeface="Inter" pitchFamily="34" charset="0"/>
                <a:ea typeface="Inter" pitchFamily="34" charset="-122"/>
                <a:cs typeface="Inter" pitchFamily="34" charset="-120"/>
                <a:hlinkClick r:id="rId13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4.6</a:t>
            </a:r>
            <a:pPr algn="l" lvl="1" indent="0" marL="0">
              <a:lnSpc>
                <a:spcPts val="2250"/>
              </a:lnSpc>
              <a:buNone/>
            </a:pPr>
            <a:r>
              <a:rPr lang="en-US" sz="1400" spc="-28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  </a:t>
            </a:r>
            <a:pPr algn="l" lvl="1" indent="0" marL="0">
              <a:lnSpc>
                <a:spcPts val="2250"/>
              </a:lnSpc>
              <a:buNone/>
            </a:pPr>
            <a:r>
              <a:rPr lang="en-US" sz="1400" u="sng" spc="-28" kern="0" dirty="0">
                <a:solidFill>
                  <a:srgbClr val="6237C8"/>
                </a:solidFill>
                <a:latin typeface="Inter" pitchFamily="34" charset="0"/>
                <a:ea typeface="Inter" pitchFamily="34" charset="-122"/>
                <a:cs typeface="Inter" pitchFamily="34" charset="-120"/>
                <a:hlinkClick r:id="rId14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Access Token Injection</a:t>
            </a:r>
            <a:endParaRPr lang="en-US" sz="1400" dirty="0"/>
          </a:p>
        </p:txBody>
      </p:sp>
      <p:sp>
        <p:nvSpPr>
          <p:cNvPr id="10" name="Text 8"/>
          <p:cNvSpPr/>
          <p:nvPr/>
        </p:nvSpPr>
        <p:spPr>
          <a:xfrm>
            <a:off x="630555" y="3933825"/>
            <a:ext cx="13369290" cy="288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250"/>
              </a:lnSpc>
              <a:buSzPct val="100000"/>
              <a:buChar char="•"/>
            </a:pPr>
            <a:r>
              <a:rPr lang="en-US" sz="1400" u="sng" spc="-28" kern="0" dirty="0">
                <a:solidFill>
                  <a:srgbClr val="6237C8"/>
                </a:solidFill>
                <a:latin typeface="Inter" pitchFamily="34" charset="0"/>
                <a:ea typeface="Inter" pitchFamily="34" charset="-122"/>
                <a:cs typeface="Inter" pitchFamily="34" charset="-120"/>
                <a:hlinkClick r:id="rId15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4.7</a:t>
            </a:r>
            <a:pPr algn="l" lvl="1" indent="0" marL="0">
              <a:lnSpc>
                <a:spcPts val="2250"/>
              </a:lnSpc>
              <a:buNone/>
            </a:pPr>
            <a:r>
              <a:rPr lang="en-US" sz="1400" spc="-28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  </a:t>
            </a:r>
            <a:pPr algn="l" lvl="1" indent="0" marL="0">
              <a:lnSpc>
                <a:spcPts val="2250"/>
              </a:lnSpc>
              <a:buNone/>
            </a:pPr>
            <a:r>
              <a:rPr lang="en-US" sz="1400" u="sng" spc="-28" kern="0" dirty="0">
                <a:solidFill>
                  <a:srgbClr val="6237C8"/>
                </a:solidFill>
                <a:latin typeface="Inter" pitchFamily="34" charset="0"/>
                <a:ea typeface="Inter" pitchFamily="34" charset="-122"/>
                <a:cs typeface="Inter" pitchFamily="34" charset="-120"/>
                <a:hlinkClick r:id="rId16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Cross-Site Request Forgery</a:t>
            </a:r>
            <a:endParaRPr lang="en-US" sz="1400" dirty="0"/>
          </a:p>
        </p:txBody>
      </p:sp>
      <p:sp>
        <p:nvSpPr>
          <p:cNvPr id="11" name="Text 9"/>
          <p:cNvSpPr/>
          <p:nvPr/>
        </p:nvSpPr>
        <p:spPr>
          <a:xfrm>
            <a:off x="630555" y="4284940"/>
            <a:ext cx="13369290" cy="288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250"/>
              </a:lnSpc>
              <a:buSzPct val="100000"/>
              <a:buChar char="•"/>
            </a:pPr>
            <a:r>
              <a:rPr lang="en-US" sz="1400" u="sng" spc="-28" kern="0" dirty="0">
                <a:solidFill>
                  <a:srgbClr val="6237C8"/>
                </a:solidFill>
                <a:latin typeface="Inter" pitchFamily="34" charset="0"/>
                <a:ea typeface="Inter" pitchFamily="34" charset="-122"/>
                <a:cs typeface="Inter" pitchFamily="34" charset="-120"/>
                <a:hlinkClick r:id="rId17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4.8</a:t>
            </a:r>
            <a:pPr algn="l" lvl="1" indent="0" marL="0">
              <a:lnSpc>
                <a:spcPts val="2250"/>
              </a:lnSpc>
              <a:buNone/>
            </a:pPr>
            <a:r>
              <a:rPr lang="en-US" sz="1400" spc="-28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  </a:t>
            </a:r>
            <a:pPr algn="l" lvl="1" indent="0" marL="0">
              <a:lnSpc>
                <a:spcPts val="2250"/>
              </a:lnSpc>
              <a:buNone/>
            </a:pPr>
            <a:r>
              <a:rPr lang="en-US" sz="1400" u="sng" spc="-28" kern="0" dirty="0">
                <a:solidFill>
                  <a:srgbClr val="6237C8"/>
                </a:solidFill>
                <a:latin typeface="Inter" pitchFamily="34" charset="0"/>
                <a:ea typeface="Inter" pitchFamily="34" charset="-122"/>
                <a:cs typeface="Inter" pitchFamily="34" charset="-120"/>
                <a:hlinkClick r:id="rId18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PKCE Downgrade Attack</a:t>
            </a:r>
            <a:endParaRPr lang="en-US" sz="1400" dirty="0"/>
          </a:p>
        </p:txBody>
      </p:sp>
      <p:sp>
        <p:nvSpPr>
          <p:cNvPr id="12" name="Text 10"/>
          <p:cNvSpPr/>
          <p:nvPr/>
        </p:nvSpPr>
        <p:spPr>
          <a:xfrm>
            <a:off x="630555" y="4636056"/>
            <a:ext cx="13369290" cy="288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250"/>
              </a:lnSpc>
              <a:buSzPct val="100000"/>
              <a:buChar char="•"/>
            </a:pPr>
            <a:r>
              <a:rPr lang="en-US" sz="1400" u="sng" spc="-28" kern="0" dirty="0">
                <a:solidFill>
                  <a:srgbClr val="6237C8"/>
                </a:solidFill>
                <a:latin typeface="Inter" pitchFamily="34" charset="0"/>
                <a:ea typeface="Inter" pitchFamily="34" charset="-122"/>
                <a:cs typeface="Inter" pitchFamily="34" charset="-120"/>
                <a:hlinkClick r:id="rId19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4.9</a:t>
            </a:r>
            <a:pPr algn="l" lvl="1" indent="0" marL="0">
              <a:lnSpc>
                <a:spcPts val="2250"/>
              </a:lnSpc>
              <a:buNone/>
            </a:pPr>
            <a:r>
              <a:rPr lang="en-US" sz="1400" spc="-28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  </a:t>
            </a:r>
            <a:pPr algn="l" lvl="1" indent="0" marL="0">
              <a:lnSpc>
                <a:spcPts val="2250"/>
              </a:lnSpc>
              <a:buNone/>
            </a:pPr>
            <a:r>
              <a:rPr lang="en-US" sz="1400" u="sng" spc="-28" kern="0" dirty="0">
                <a:solidFill>
                  <a:srgbClr val="6237C8"/>
                </a:solidFill>
                <a:latin typeface="Inter" pitchFamily="34" charset="0"/>
                <a:ea typeface="Inter" pitchFamily="34" charset="-122"/>
                <a:cs typeface="Inter" pitchFamily="34" charset="-120"/>
                <a:hlinkClick r:id="rId20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Access Token Leakage at the Resource Server</a:t>
            </a:r>
            <a:endParaRPr lang="en-US" sz="1400" dirty="0"/>
          </a:p>
        </p:txBody>
      </p:sp>
      <p:sp>
        <p:nvSpPr>
          <p:cNvPr id="13" name="Text 11"/>
          <p:cNvSpPr/>
          <p:nvPr/>
        </p:nvSpPr>
        <p:spPr>
          <a:xfrm>
            <a:off x="630555" y="4987171"/>
            <a:ext cx="13369290" cy="288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250"/>
              </a:lnSpc>
              <a:buSzPct val="100000"/>
              <a:buChar char="•"/>
            </a:pPr>
            <a:r>
              <a:rPr lang="en-US" sz="1400" u="sng" spc="-28" kern="0" dirty="0">
                <a:solidFill>
                  <a:srgbClr val="6237C8"/>
                </a:solidFill>
                <a:latin typeface="Inter" pitchFamily="34" charset="0"/>
                <a:ea typeface="Inter" pitchFamily="34" charset="-122"/>
                <a:cs typeface="Inter" pitchFamily="34" charset="-120"/>
                <a:hlinkClick r:id="rId21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4.10</a:t>
            </a:r>
            <a:pPr algn="l" lvl="1" indent="0" marL="0">
              <a:lnSpc>
                <a:spcPts val="2250"/>
              </a:lnSpc>
              <a:buNone/>
            </a:pPr>
            <a:r>
              <a:rPr lang="en-US" sz="1400" spc="-28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 </a:t>
            </a:r>
            <a:pPr algn="l" lvl="1" indent="0" marL="0">
              <a:lnSpc>
                <a:spcPts val="2250"/>
              </a:lnSpc>
              <a:buNone/>
            </a:pPr>
            <a:r>
              <a:rPr lang="en-US" sz="1400" u="sng" spc="-28" kern="0" dirty="0">
                <a:solidFill>
                  <a:srgbClr val="6237C8"/>
                </a:solidFill>
                <a:latin typeface="Inter" pitchFamily="34" charset="0"/>
                <a:ea typeface="Inter" pitchFamily="34" charset="-122"/>
                <a:cs typeface="Inter" pitchFamily="34" charset="-120"/>
                <a:hlinkClick r:id="rId22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Misuse of Stolen Access Tokens</a:t>
            </a:r>
            <a:endParaRPr lang="en-US" sz="1400" dirty="0"/>
          </a:p>
        </p:txBody>
      </p:sp>
      <p:sp>
        <p:nvSpPr>
          <p:cNvPr id="14" name="Text 12"/>
          <p:cNvSpPr/>
          <p:nvPr/>
        </p:nvSpPr>
        <p:spPr>
          <a:xfrm>
            <a:off x="630555" y="5338286"/>
            <a:ext cx="13369290" cy="288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250"/>
              </a:lnSpc>
              <a:buSzPct val="100000"/>
              <a:buChar char="•"/>
            </a:pPr>
            <a:r>
              <a:rPr lang="en-US" sz="1400" u="sng" spc="-28" kern="0" dirty="0">
                <a:solidFill>
                  <a:srgbClr val="6237C8"/>
                </a:solidFill>
                <a:latin typeface="Inter" pitchFamily="34" charset="0"/>
                <a:ea typeface="Inter" pitchFamily="34" charset="-122"/>
                <a:cs typeface="Inter" pitchFamily="34" charset="-120"/>
                <a:hlinkClick r:id="rId23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4.11</a:t>
            </a:r>
            <a:pPr algn="l" lvl="1" indent="0" marL="0">
              <a:lnSpc>
                <a:spcPts val="2250"/>
              </a:lnSpc>
              <a:buNone/>
            </a:pPr>
            <a:r>
              <a:rPr lang="en-US" sz="1400" spc="-28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 </a:t>
            </a:r>
            <a:pPr algn="l" lvl="1" indent="0" marL="0">
              <a:lnSpc>
                <a:spcPts val="2250"/>
              </a:lnSpc>
              <a:buNone/>
            </a:pPr>
            <a:r>
              <a:rPr lang="en-US" sz="1400" u="sng" spc="-28" kern="0" dirty="0">
                <a:solidFill>
                  <a:srgbClr val="6237C8"/>
                </a:solidFill>
                <a:latin typeface="Inter" pitchFamily="34" charset="0"/>
                <a:ea typeface="Inter" pitchFamily="34" charset="-122"/>
                <a:cs typeface="Inter" pitchFamily="34" charset="-120"/>
                <a:hlinkClick r:id="rId24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Open Redirection</a:t>
            </a:r>
            <a:endParaRPr lang="en-US" sz="1400" dirty="0"/>
          </a:p>
        </p:txBody>
      </p:sp>
      <p:sp>
        <p:nvSpPr>
          <p:cNvPr id="15" name="Text 13"/>
          <p:cNvSpPr/>
          <p:nvPr/>
        </p:nvSpPr>
        <p:spPr>
          <a:xfrm>
            <a:off x="630555" y="5689402"/>
            <a:ext cx="13369290" cy="288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250"/>
              </a:lnSpc>
              <a:buSzPct val="100000"/>
              <a:buChar char="•"/>
            </a:pPr>
            <a:r>
              <a:rPr lang="en-US" sz="1400" u="sng" spc="-28" kern="0" dirty="0">
                <a:solidFill>
                  <a:srgbClr val="6237C8"/>
                </a:solidFill>
                <a:latin typeface="Inter" pitchFamily="34" charset="0"/>
                <a:ea typeface="Inter" pitchFamily="34" charset="-122"/>
                <a:cs typeface="Inter" pitchFamily="34" charset="-120"/>
                <a:hlinkClick r:id="rId25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4.12</a:t>
            </a:r>
            <a:pPr algn="l" lvl="1" indent="0" marL="0">
              <a:lnSpc>
                <a:spcPts val="2250"/>
              </a:lnSpc>
              <a:buNone/>
            </a:pPr>
            <a:r>
              <a:rPr lang="en-US" sz="1400" spc="-28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 </a:t>
            </a:r>
            <a:pPr algn="l" lvl="1" indent="0" marL="0">
              <a:lnSpc>
                <a:spcPts val="2250"/>
              </a:lnSpc>
              <a:buNone/>
            </a:pPr>
            <a:r>
              <a:rPr lang="en-US" sz="1400" u="sng" spc="-28" kern="0" dirty="0">
                <a:solidFill>
                  <a:srgbClr val="6237C8"/>
                </a:solidFill>
                <a:latin typeface="Inter" pitchFamily="34" charset="0"/>
                <a:ea typeface="Inter" pitchFamily="34" charset="-122"/>
                <a:cs typeface="Inter" pitchFamily="34" charset="-120"/>
                <a:hlinkClick r:id="rId26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307 Redirect</a:t>
            </a:r>
            <a:endParaRPr lang="en-US" sz="1400" dirty="0"/>
          </a:p>
        </p:txBody>
      </p:sp>
      <p:sp>
        <p:nvSpPr>
          <p:cNvPr id="16" name="Text 14"/>
          <p:cNvSpPr/>
          <p:nvPr/>
        </p:nvSpPr>
        <p:spPr>
          <a:xfrm>
            <a:off x="630555" y="6040517"/>
            <a:ext cx="13369290" cy="288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250"/>
              </a:lnSpc>
              <a:buSzPct val="100000"/>
              <a:buChar char="•"/>
            </a:pPr>
            <a:r>
              <a:rPr lang="en-US" sz="1400" u="sng" spc="-28" kern="0" dirty="0">
                <a:solidFill>
                  <a:srgbClr val="6237C8"/>
                </a:solidFill>
                <a:latin typeface="Inter" pitchFamily="34" charset="0"/>
                <a:ea typeface="Inter" pitchFamily="34" charset="-122"/>
                <a:cs typeface="Inter" pitchFamily="34" charset="-120"/>
                <a:hlinkClick r:id="rId27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4.13</a:t>
            </a:r>
            <a:pPr algn="l" lvl="1" indent="0" marL="0">
              <a:lnSpc>
                <a:spcPts val="2250"/>
              </a:lnSpc>
              <a:buNone/>
            </a:pPr>
            <a:r>
              <a:rPr lang="en-US" sz="1400" spc="-28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 </a:t>
            </a:r>
            <a:pPr algn="l" lvl="1" indent="0" marL="0">
              <a:lnSpc>
                <a:spcPts val="2250"/>
              </a:lnSpc>
              <a:buNone/>
            </a:pPr>
            <a:r>
              <a:rPr lang="en-US" sz="1400" u="sng" spc="-28" kern="0" dirty="0">
                <a:solidFill>
                  <a:srgbClr val="6237C8"/>
                </a:solidFill>
                <a:latin typeface="Inter" pitchFamily="34" charset="0"/>
                <a:ea typeface="Inter" pitchFamily="34" charset="-122"/>
                <a:cs typeface="Inter" pitchFamily="34" charset="-120"/>
                <a:hlinkClick r:id="rId28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TLS Terminating Reverse Proxies</a:t>
            </a:r>
            <a:endParaRPr lang="en-US" sz="1400" dirty="0"/>
          </a:p>
        </p:txBody>
      </p:sp>
      <p:sp>
        <p:nvSpPr>
          <p:cNvPr id="17" name="Text 15"/>
          <p:cNvSpPr/>
          <p:nvPr/>
        </p:nvSpPr>
        <p:spPr>
          <a:xfrm>
            <a:off x="630555" y="6391632"/>
            <a:ext cx="13369290" cy="288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250"/>
              </a:lnSpc>
              <a:buSzPct val="100000"/>
              <a:buChar char="•"/>
            </a:pPr>
            <a:r>
              <a:rPr lang="en-US" sz="1400" u="sng" spc="-28" kern="0" dirty="0">
                <a:solidFill>
                  <a:srgbClr val="6237C8"/>
                </a:solidFill>
                <a:latin typeface="Inter" pitchFamily="34" charset="0"/>
                <a:ea typeface="Inter" pitchFamily="34" charset="-122"/>
                <a:cs typeface="Inter" pitchFamily="34" charset="-120"/>
                <a:hlinkClick r:id="rId29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4.14</a:t>
            </a:r>
            <a:pPr algn="l" lvl="1" indent="0" marL="0">
              <a:lnSpc>
                <a:spcPts val="2250"/>
              </a:lnSpc>
              <a:buNone/>
            </a:pPr>
            <a:r>
              <a:rPr lang="en-US" sz="1400" spc="-28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 </a:t>
            </a:r>
            <a:pPr algn="l" lvl="1" indent="0" marL="0">
              <a:lnSpc>
                <a:spcPts val="2250"/>
              </a:lnSpc>
              <a:buNone/>
            </a:pPr>
            <a:r>
              <a:rPr lang="en-US" sz="1400" u="sng" spc="-28" kern="0" dirty="0">
                <a:solidFill>
                  <a:srgbClr val="6237C8"/>
                </a:solidFill>
                <a:latin typeface="Inter" pitchFamily="34" charset="0"/>
                <a:ea typeface="Inter" pitchFamily="34" charset="-122"/>
                <a:cs typeface="Inter" pitchFamily="34" charset="-120"/>
                <a:hlinkClick r:id="rId30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Refresh Token Protection</a:t>
            </a:r>
            <a:endParaRPr lang="en-US" sz="1400" dirty="0"/>
          </a:p>
        </p:txBody>
      </p:sp>
      <p:sp>
        <p:nvSpPr>
          <p:cNvPr id="18" name="Text 16"/>
          <p:cNvSpPr/>
          <p:nvPr/>
        </p:nvSpPr>
        <p:spPr>
          <a:xfrm>
            <a:off x="630555" y="6742748"/>
            <a:ext cx="13369290" cy="288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250"/>
              </a:lnSpc>
              <a:buSzPct val="100000"/>
              <a:buChar char="•"/>
            </a:pPr>
            <a:r>
              <a:rPr lang="en-US" sz="1400" u="sng" spc="-28" kern="0" dirty="0">
                <a:solidFill>
                  <a:srgbClr val="6237C8"/>
                </a:solidFill>
                <a:latin typeface="Inter" pitchFamily="34" charset="0"/>
                <a:ea typeface="Inter" pitchFamily="34" charset="-122"/>
                <a:cs typeface="Inter" pitchFamily="34" charset="-120"/>
                <a:hlinkClick r:id="rId31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4.15</a:t>
            </a:r>
            <a:pPr algn="l" lvl="1" indent="0" marL="0">
              <a:lnSpc>
                <a:spcPts val="2250"/>
              </a:lnSpc>
              <a:buNone/>
            </a:pPr>
            <a:r>
              <a:rPr lang="en-US" sz="1400" spc="-28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 </a:t>
            </a:r>
            <a:pPr algn="l" lvl="1" indent="0" marL="0">
              <a:lnSpc>
                <a:spcPts val="2250"/>
              </a:lnSpc>
              <a:buNone/>
            </a:pPr>
            <a:r>
              <a:rPr lang="en-US" sz="1400" u="sng" spc="-28" kern="0" dirty="0">
                <a:solidFill>
                  <a:srgbClr val="6237C8"/>
                </a:solidFill>
                <a:latin typeface="Inter" pitchFamily="34" charset="0"/>
                <a:ea typeface="Inter" pitchFamily="34" charset="-122"/>
                <a:cs typeface="Inter" pitchFamily="34" charset="-120"/>
                <a:hlinkClick r:id="rId32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Client Impersonating Resource Owner</a:t>
            </a:r>
            <a:endParaRPr lang="en-US" sz="1400" dirty="0"/>
          </a:p>
        </p:txBody>
      </p:sp>
      <p:sp>
        <p:nvSpPr>
          <p:cNvPr id="19" name="Text 17"/>
          <p:cNvSpPr/>
          <p:nvPr/>
        </p:nvSpPr>
        <p:spPr>
          <a:xfrm>
            <a:off x="630555" y="7093863"/>
            <a:ext cx="13369290" cy="288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250"/>
              </a:lnSpc>
              <a:buSzPct val="100000"/>
              <a:buChar char="•"/>
            </a:pPr>
            <a:r>
              <a:rPr lang="en-US" sz="1400" u="sng" spc="-28" kern="0" dirty="0">
                <a:solidFill>
                  <a:srgbClr val="6237C8"/>
                </a:solidFill>
                <a:latin typeface="Inter" pitchFamily="34" charset="0"/>
                <a:ea typeface="Inter" pitchFamily="34" charset="-122"/>
                <a:cs typeface="Inter" pitchFamily="34" charset="-120"/>
                <a:hlinkClick r:id="rId33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4.16</a:t>
            </a:r>
            <a:pPr algn="l" lvl="1" indent="0" marL="0">
              <a:lnSpc>
                <a:spcPts val="2250"/>
              </a:lnSpc>
              <a:buNone/>
            </a:pPr>
            <a:r>
              <a:rPr lang="en-US" sz="1400" spc="-28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 </a:t>
            </a:r>
            <a:pPr algn="l" lvl="1" indent="0" marL="0">
              <a:lnSpc>
                <a:spcPts val="2250"/>
              </a:lnSpc>
              <a:buNone/>
            </a:pPr>
            <a:r>
              <a:rPr lang="en-US" sz="1400" u="sng" spc="-28" kern="0" dirty="0">
                <a:solidFill>
                  <a:srgbClr val="6237C8"/>
                </a:solidFill>
                <a:latin typeface="Inter" pitchFamily="34" charset="0"/>
                <a:ea typeface="Inter" pitchFamily="34" charset="-122"/>
                <a:cs typeface="Inter" pitchFamily="34" charset="-120"/>
                <a:hlinkClick r:id="rId34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Clickjacking</a:t>
            </a:r>
            <a:endParaRPr lang="en-US" sz="1400" dirty="0"/>
          </a:p>
        </p:txBody>
      </p:sp>
      <p:sp>
        <p:nvSpPr>
          <p:cNvPr id="20" name="Text 18"/>
          <p:cNvSpPr/>
          <p:nvPr/>
        </p:nvSpPr>
        <p:spPr>
          <a:xfrm>
            <a:off x="630555" y="7444978"/>
            <a:ext cx="13369290" cy="288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250"/>
              </a:lnSpc>
              <a:buSzPct val="100000"/>
              <a:buChar char="•"/>
            </a:pPr>
            <a:r>
              <a:rPr lang="en-US" sz="1400" u="sng" spc="-28" kern="0" dirty="0">
                <a:solidFill>
                  <a:srgbClr val="6237C8"/>
                </a:solidFill>
                <a:latin typeface="Inter" pitchFamily="34" charset="0"/>
                <a:ea typeface="Inter" pitchFamily="34" charset="-122"/>
                <a:cs typeface="Inter" pitchFamily="34" charset="-120"/>
                <a:hlinkClick r:id="rId35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4.17</a:t>
            </a:r>
            <a:pPr algn="l" lvl="1" indent="0" marL="0">
              <a:lnSpc>
                <a:spcPts val="2250"/>
              </a:lnSpc>
              <a:buNone/>
            </a:pPr>
            <a:r>
              <a:rPr lang="en-US" sz="1400" spc="-28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 </a:t>
            </a:r>
            <a:pPr algn="l" lvl="1" indent="0" marL="0">
              <a:lnSpc>
                <a:spcPts val="2250"/>
              </a:lnSpc>
              <a:buNone/>
            </a:pPr>
            <a:r>
              <a:rPr lang="en-US" sz="1400" u="sng" spc="-28" kern="0" dirty="0">
                <a:solidFill>
                  <a:srgbClr val="6237C8"/>
                </a:solidFill>
                <a:latin typeface="Inter" pitchFamily="34" charset="0"/>
                <a:ea typeface="Inter" pitchFamily="34" charset="-122"/>
                <a:cs typeface="Inter" pitchFamily="34" charset="-120"/>
                <a:hlinkClick r:id="rId36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Attacks on In-Browser Communication Flows</a:t>
            </a:r>
            <a:endParaRPr lang="en-US" sz="1400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71531"/>
            <a:ext cx="6237684" cy="779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6100"/>
              </a:lnSpc>
              <a:buNone/>
            </a:pPr>
            <a:r>
              <a:rPr lang="en-US" sz="4900" b="1" spc="-98" kern="0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References</a:t>
            </a:r>
            <a:endParaRPr lang="en-US" sz="4900" dirty="0"/>
          </a:p>
        </p:txBody>
      </p:sp>
      <p:sp>
        <p:nvSpPr>
          <p:cNvPr id="3" name="Text 1"/>
          <p:cNvSpPr/>
          <p:nvPr/>
        </p:nvSpPr>
        <p:spPr>
          <a:xfrm>
            <a:off x="793790" y="300478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u="sng" spc="-36" kern="0" dirty="0">
                <a:solidFill>
                  <a:srgbClr val="6237C8"/>
                </a:solidFill>
                <a:latin typeface="Inter" pitchFamily="34" charset="0"/>
                <a:ea typeface="Inter" pitchFamily="34" charset="-122"/>
                <a:cs typeface="Inter" pitchFamily="34" charset="-120"/>
                <a:hlinkClick r:id="rId1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RFC 6749: The OAuth 2.0 Authorization Framework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62283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u="sng" spc="-36" kern="0" dirty="0">
                <a:solidFill>
                  <a:srgbClr val="6237C8"/>
                </a:solidFill>
                <a:latin typeface="Inter" pitchFamily="34" charset="0"/>
                <a:ea typeface="Inter" pitchFamily="34" charset="-122"/>
                <a:cs typeface="Inter" pitchFamily="34" charset="-120"/>
                <a:hlinkClick r:id="rId2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OAuth 2.0 — OAuth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24088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u="sng" spc="-36" kern="0" dirty="0">
                <a:solidFill>
                  <a:srgbClr val="6237C8"/>
                </a:solidFill>
                <a:latin typeface="Inter" pitchFamily="34" charset="0"/>
                <a:ea typeface="Inter" pitchFamily="34" charset="-122"/>
                <a:cs typeface="Inter" pitchFamily="34" charset="-120"/>
                <a:hlinkClick r:id="rId3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OAuth 2.0 Playground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85894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u="sng" spc="-36" kern="0" dirty="0">
                <a:solidFill>
                  <a:srgbClr val="6237C8"/>
                </a:solidFill>
                <a:latin typeface="Inter" pitchFamily="34" charset="0"/>
                <a:ea typeface="Inter" pitchFamily="34" charset="-122"/>
                <a:cs typeface="Inter" pitchFamily="34" charset="-120"/>
                <a:hlinkClick r:id="rId4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OAuth 2.0 authentication vulnerabilities | Web Security Academy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47699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u="sng" spc="-36" kern="0" dirty="0">
                <a:solidFill>
                  <a:srgbClr val="6237C8"/>
                </a:solidFill>
                <a:latin typeface="Inter" pitchFamily="34" charset="0"/>
                <a:ea typeface="Inter" pitchFamily="34" charset="-122"/>
                <a:cs typeface="Inter" pitchFamily="34" charset="-120"/>
                <a:hlinkClick r:id="rId5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OAuth2 - OWASP Cheat Sheet Series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609504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u="sng" spc="-36" kern="0" dirty="0">
                <a:solidFill>
                  <a:srgbClr val="6237C8"/>
                </a:solidFill>
                <a:latin typeface="Inter" pitchFamily="34" charset="0"/>
                <a:ea typeface="Inter" pitchFamily="34" charset="-122"/>
                <a:cs typeface="Inter" pitchFamily="34" charset="-120"/>
                <a:hlinkClick r:id="rId6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OAuth 2.0 and OpenID Connect (in plain English)</a:t>
            </a:r>
            <a:endParaRPr lang="en-US" sz="1750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55784" y="436840"/>
            <a:ext cx="4367093" cy="5459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250"/>
              </a:lnSpc>
              <a:buNone/>
            </a:pPr>
            <a:r>
              <a:rPr lang="en-US" sz="3400" b="1" spc="-69" kern="0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Google OAuth Flow</a:t>
            </a:r>
            <a:endParaRPr lang="en-US" sz="34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5784" y="1300282"/>
            <a:ext cx="9131379" cy="605980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55784" y="7538680"/>
            <a:ext cx="13518833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000"/>
              </a:lnSpc>
              <a:buNone/>
            </a:pPr>
            <a:r>
              <a:rPr lang="en-US" sz="1250" u="sng" spc="-25" kern="0" dirty="0">
                <a:solidFill>
                  <a:srgbClr val="6237C8"/>
                </a:solidFill>
                <a:latin typeface="Inter" pitchFamily="34" charset="0"/>
                <a:ea typeface="Inter" pitchFamily="34" charset="-122"/>
                <a:cs typeface="Inter" pitchFamily="34" charset="-120"/>
                <a:hlinkClick r:id="rId2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Google Oauth2  API Explained</a:t>
            </a:r>
            <a:endParaRPr lang="en-US" sz="1250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0088" y="550069"/>
            <a:ext cx="5501045" cy="6875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00" b="1" spc="-87" kern="0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Thank You</a:t>
            </a:r>
            <a:endParaRPr lang="en-US" sz="43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0088" y="1637705"/>
            <a:ext cx="6223397" cy="549925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00088" y="7361992"/>
            <a:ext cx="13230225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00"/>
              </a:lnSpc>
              <a:buNone/>
            </a:pPr>
            <a:endParaRPr lang="en-US" sz="15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39409"/>
            <a:ext cx="6237684" cy="779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6100"/>
              </a:lnSpc>
              <a:buNone/>
            </a:pPr>
            <a:r>
              <a:rPr lang="en-US" sz="4900" b="1" spc="-98" kern="0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Agenda</a:t>
            </a:r>
            <a:endParaRPr lang="en-US" sz="4900" dirty="0"/>
          </a:p>
        </p:txBody>
      </p:sp>
      <p:sp>
        <p:nvSpPr>
          <p:cNvPr id="3" name="Text 1"/>
          <p:cNvSpPr/>
          <p:nvPr/>
        </p:nvSpPr>
        <p:spPr>
          <a:xfrm>
            <a:off x="793790" y="3172658"/>
            <a:ext cx="130428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Introduction - Authentication vs Authorization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705463"/>
            <a:ext cx="130428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OAuth Protocol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238268"/>
            <a:ext cx="130428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How OAuth Works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771073"/>
            <a:ext cx="130428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OAuth Work Flows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303877"/>
            <a:ext cx="130428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OAuth Play Ground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5836682"/>
            <a:ext cx="130428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Common OAuth Vulnerabilities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962394"/>
            <a:ext cx="6237684" cy="779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6100"/>
              </a:lnSpc>
              <a:buNone/>
            </a:pPr>
            <a:r>
              <a:rPr lang="en-US" sz="4900" b="1" spc="-98" kern="0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Introduction</a:t>
            </a:r>
            <a:endParaRPr lang="en-US" sz="4900" dirty="0"/>
          </a:p>
        </p:txBody>
      </p:sp>
      <p:sp>
        <p:nvSpPr>
          <p:cNvPr id="3" name="Text 1"/>
          <p:cNvSpPr/>
          <p:nvPr/>
        </p:nvSpPr>
        <p:spPr>
          <a:xfrm>
            <a:off x="793790" y="4195643"/>
            <a:ext cx="130428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550"/>
              </a:lnSpc>
              <a:buNone/>
            </a:pPr>
            <a:r>
              <a:rPr lang="en-US" sz="220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Authentication vs Authorization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90430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3044666"/>
            <a:ext cx="6237684" cy="779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6100"/>
              </a:lnSpc>
              <a:buNone/>
            </a:pPr>
            <a:r>
              <a:rPr lang="en-US" sz="4900" b="1" spc="-98" kern="0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Authentication</a:t>
            </a:r>
            <a:endParaRPr lang="en-US" sz="4900" dirty="0"/>
          </a:p>
        </p:txBody>
      </p:sp>
      <p:sp>
        <p:nvSpPr>
          <p:cNvPr id="3" name="Text 1"/>
          <p:cNvSpPr/>
          <p:nvPr/>
        </p:nvSpPr>
        <p:spPr>
          <a:xfrm>
            <a:off x="793790" y="4277916"/>
            <a:ext cx="13042821" cy="9070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550"/>
              </a:lnSpc>
              <a:buNone/>
            </a:pPr>
            <a:r>
              <a:rPr lang="en-US" sz="2200" b="1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process of verifying the identity of a user, process, or device, often as a prerequisite to allowing access to resources in an information system</a:t>
            </a:r>
            <a:pPr indent="0" marL="0">
              <a:lnSpc>
                <a:spcPts val="3550"/>
              </a:lnSpc>
              <a:buNone/>
            </a:pPr>
            <a:r>
              <a:rPr lang="en-US" sz="220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  <a:endParaRPr lang="en-US" sz="22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3135273"/>
            <a:ext cx="6237684" cy="779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6100"/>
              </a:lnSpc>
              <a:buNone/>
            </a:pPr>
            <a:r>
              <a:rPr lang="en-US" sz="4900" b="1" spc="-98" kern="0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Authorization</a:t>
            </a:r>
            <a:endParaRPr lang="en-US" sz="4900" dirty="0"/>
          </a:p>
        </p:txBody>
      </p:sp>
      <p:sp>
        <p:nvSpPr>
          <p:cNvPr id="3" name="Text 1"/>
          <p:cNvSpPr/>
          <p:nvPr/>
        </p:nvSpPr>
        <p:spPr>
          <a:xfrm>
            <a:off x="793790" y="4368522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Authorization is </a:t>
            </a:r>
            <a:pPr indent="0" marL="0">
              <a:lnSpc>
                <a:spcPts val="2850"/>
              </a:lnSpc>
              <a:buNone/>
            </a:pPr>
            <a:r>
              <a:rPr lang="en-US" sz="1750" b="1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security process that determines a user or service's level of access</a:t>
            </a:r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 In technology, we use authorization to give users or services permission to access some data or perform a particular action.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18930"/>
            <a:ext cx="8841938" cy="779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6100"/>
              </a:lnSpc>
              <a:buNone/>
            </a:pPr>
            <a:r>
              <a:rPr lang="en-US" sz="4900" b="1" spc="-98" kern="0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Authentication vs Authorization</a:t>
            </a:r>
            <a:endParaRPr lang="en-US" sz="4900" dirty="0"/>
          </a:p>
        </p:txBody>
      </p:sp>
      <p:sp>
        <p:nvSpPr>
          <p:cNvPr id="3" name="Text 1"/>
          <p:cNvSpPr/>
          <p:nvPr/>
        </p:nvSpPr>
        <p:spPr>
          <a:xfrm>
            <a:off x="793790" y="3152180"/>
            <a:ext cx="13042821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b="1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Authentication</a:t>
            </a:r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(from </a:t>
            </a:r>
            <a:pPr indent="0" marL="0">
              <a:lnSpc>
                <a:spcPts val="2850"/>
              </a:lnSpc>
              <a:buNone/>
            </a:pPr>
            <a:r>
              <a:rPr lang="en-US" sz="1750" u="sng" spc="-36" kern="0" dirty="0">
                <a:solidFill>
                  <a:srgbClr val="6237C8"/>
                </a:solidFill>
                <a:latin typeface="Inter" pitchFamily="34" charset="0"/>
                <a:ea typeface="Inter" pitchFamily="34" charset="-122"/>
                <a:cs typeface="Inter" pitchFamily="34" charset="-120"/>
                <a:hlinkClick r:id="rId1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Greek</a:t>
            </a:r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αὐθεντικός </a:t>
            </a:r>
            <a:pPr indent="0" marL="0">
              <a:lnSpc>
                <a:spcPts val="2850"/>
              </a:lnSpc>
              <a:buNone/>
            </a:pPr>
            <a:r>
              <a:rPr lang="en-US" sz="1750" i="1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authentikos</a:t>
            </a:r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"real, genuine", from αὐθέντης </a:t>
            </a:r>
            <a:pPr indent="0" marL="0">
              <a:lnSpc>
                <a:spcPts val="2850"/>
              </a:lnSpc>
              <a:buNone/>
            </a:pPr>
            <a:r>
              <a:rPr lang="en-US" sz="1750" i="1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authentes</a:t>
            </a:r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"author") is the act of proving an </a:t>
            </a:r>
            <a:pPr indent="0" marL="0">
              <a:lnSpc>
                <a:spcPts val="2850"/>
              </a:lnSpc>
              <a:buNone/>
            </a:pPr>
            <a:r>
              <a:rPr lang="en-US" sz="1750" u="sng" spc="-36" kern="0" dirty="0">
                <a:solidFill>
                  <a:srgbClr val="6237C8"/>
                </a:solidFill>
                <a:latin typeface="Inter" pitchFamily="34" charset="0"/>
                <a:ea typeface="Inter" pitchFamily="34" charset="-122"/>
                <a:cs typeface="Inter" pitchFamily="34" charset="-120"/>
                <a:hlinkClick r:id="rId2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assertion</a:t>
            </a:r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such as the </a:t>
            </a:r>
            <a:pPr indent="0" marL="0">
              <a:lnSpc>
                <a:spcPts val="2850"/>
              </a:lnSpc>
              <a:buNone/>
            </a:pPr>
            <a:r>
              <a:rPr lang="en-US" sz="1750" u="sng" spc="-36" kern="0" dirty="0">
                <a:solidFill>
                  <a:srgbClr val="6237C8"/>
                </a:solidFill>
                <a:latin typeface="Inter" pitchFamily="34" charset="0"/>
                <a:ea typeface="Inter" pitchFamily="34" charset="-122"/>
                <a:cs typeface="Inter" pitchFamily="34" charset="-120"/>
                <a:hlinkClick r:id="rId3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identity</a:t>
            </a:r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of a computer system user. In contrast with </a:t>
            </a:r>
            <a:pPr indent="0" marL="0">
              <a:lnSpc>
                <a:spcPts val="2850"/>
              </a:lnSpc>
              <a:buNone/>
            </a:pPr>
            <a:r>
              <a:rPr lang="en-US" sz="1750" u="sng" spc="-36" kern="0" dirty="0">
                <a:solidFill>
                  <a:srgbClr val="6237C8"/>
                </a:solidFill>
                <a:latin typeface="Inter" pitchFamily="34" charset="0"/>
                <a:ea typeface="Inter" pitchFamily="34" charset="-122"/>
                <a:cs typeface="Inter" pitchFamily="34" charset="-120"/>
                <a:hlinkClick r:id="rId4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identification</a:t>
            </a:r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the act of indicating a person or thing's identity, authentication is the process of verifying that identity.</a:t>
            </a:r>
            <a:pPr indent="0" marL="0">
              <a:lnSpc>
                <a:spcPts val="2850"/>
              </a:lnSpc>
              <a:buNone/>
            </a:pPr>
            <a:r>
              <a:rPr lang="en-US" sz="1750" u="sng" spc="-36" kern="0" dirty="0">
                <a:solidFill>
                  <a:srgbClr val="6237C8"/>
                </a:solidFill>
                <a:latin typeface="Inter" pitchFamily="34" charset="0"/>
                <a:ea typeface="Inter" pitchFamily="34" charset="-122"/>
                <a:cs typeface="Inter" pitchFamily="34" charset="-120"/>
                <a:hlinkClick r:id="rId5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[1]</a:t>
            </a:r>
            <a:pPr indent="0" marL="0">
              <a:lnSpc>
                <a:spcPts val="2850"/>
              </a:lnSpc>
              <a:buNone/>
            </a:pPr>
            <a:r>
              <a:rPr lang="en-US" sz="1750" u="sng" spc="-36" kern="0" dirty="0">
                <a:solidFill>
                  <a:srgbClr val="6237C8"/>
                </a:solidFill>
                <a:latin typeface="Inter" pitchFamily="34" charset="0"/>
                <a:ea typeface="Inter" pitchFamily="34" charset="-122"/>
                <a:cs typeface="Inter" pitchFamily="34" charset="-120"/>
                <a:hlinkClick r:id="rId6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[2]</a:t>
            </a:r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It might involve validating personal </a:t>
            </a:r>
            <a:pPr indent="0" marL="0">
              <a:lnSpc>
                <a:spcPts val="2850"/>
              </a:lnSpc>
              <a:buNone/>
            </a:pPr>
            <a:r>
              <a:rPr lang="en-US" sz="1750" u="sng" spc="-36" kern="0" dirty="0">
                <a:solidFill>
                  <a:srgbClr val="6237C8"/>
                </a:solidFill>
                <a:latin typeface="Inter" pitchFamily="34" charset="0"/>
                <a:ea typeface="Inter" pitchFamily="34" charset="-122"/>
                <a:cs typeface="Inter" pitchFamily="34" charset="-120"/>
                <a:hlinkClick r:id="rId7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identity documents</a:t>
            </a:r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verifying the authenticity of a </a:t>
            </a:r>
            <a:pPr indent="0" marL="0">
              <a:lnSpc>
                <a:spcPts val="2850"/>
              </a:lnSpc>
              <a:buNone/>
            </a:pPr>
            <a:r>
              <a:rPr lang="en-US" sz="1750" u="sng" spc="-36" kern="0" dirty="0">
                <a:solidFill>
                  <a:srgbClr val="6237C8"/>
                </a:solidFill>
                <a:latin typeface="Inter" pitchFamily="34" charset="0"/>
                <a:ea typeface="Inter" pitchFamily="34" charset="-122"/>
                <a:cs typeface="Inter" pitchFamily="34" charset="-120"/>
                <a:hlinkClick r:id="rId8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website</a:t>
            </a:r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with a </a:t>
            </a:r>
            <a:pPr indent="0" marL="0">
              <a:lnSpc>
                <a:spcPts val="2850"/>
              </a:lnSpc>
              <a:buNone/>
            </a:pPr>
            <a:r>
              <a:rPr lang="en-US" sz="1750" u="sng" spc="-36" kern="0" dirty="0">
                <a:solidFill>
                  <a:srgbClr val="6237C8"/>
                </a:solidFill>
                <a:latin typeface="Inter" pitchFamily="34" charset="0"/>
                <a:ea typeface="Inter" pitchFamily="34" charset="-122"/>
                <a:cs typeface="Inter" pitchFamily="34" charset="-120"/>
                <a:hlinkClick r:id="rId9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digital certificate</a:t>
            </a:r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</a:t>
            </a:r>
            <a:pPr indent="0" marL="0">
              <a:lnSpc>
                <a:spcPts val="2850"/>
              </a:lnSpc>
              <a:buNone/>
            </a:pPr>
            <a:r>
              <a:rPr lang="en-US" sz="1750" u="sng" spc="-36" kern="0" dirty="0">
                <a:solidFill>
                  <a:srgbClr val="6237C8"/>
                </a:solidFill>
                <a:latin typeface="Inter" pitchFamily="34" charset="0"/>
                <a:ea typeface="Inter" pitchFamily="34" charset="-122"/>
                <a:cs typeface="Inter" pitchFamily="34" charset="-120"/>
                <a:hlinkClick r:id="rId10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[3]</a:t>
            </a:r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determining the age of an artifact by </a:t>
            </a:r>
            <a:pPr indent="0" marL="0">
              <a:lnSpc>
                <a:spcPts val="2850"/>
              </a:lnSpc>
              <a:buNone/>
            </a:pPr>
            <a:r>
              <a:rPr lang="en-US" sz="1750" u="sng" spc="-36" kern="0" dirty="0">
                <a:solidFill>
                  <a:srgbClr val="6237C8"/>
                </a:solidFill>
                <a:latin typeface="Inter" pitchFamily="34" charset="0"/>
                <a:ea typeface="Inter" pitchFamily="34" charset="-122"/>
                <a:cs typeface="Inter" pitchFamily="34" charset="-120"/>
                <a:hlinkClick r:id="rId11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carbon dating</a:t>
            </a:r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or ensuring that a product or document is not </a:t>
            </a:r>
            <a:pPr indent="0" marL="0">
              <a:lnSpc>
                <a:spcPts val="2850"/>
              </a:lnSpc>
              <a:buNone/>
            </a:pPr>
            <a:r>
              <a:rPr lang="en-US" sz="1750" u="sng" spc="-36" kern="0" dirty="0">
                <a:solidFill>
                  <a:srgbClr val="6237C8"/>
                </a:solidFill>
                <a:latin typeface="Inter" pitchFamily="34" charset="0"/>
                <a:ea typeface="Inter" pitchFamily="34" charset="-122"/>
                <a:cs typeface="Inter" pitchFamily="34" charset="-120"/>
                <a:hlinkClick r:id="rId12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counterfeit</a:t>
            </a:r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5221843"/>
            <a:ext cx="130428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b="1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Authorization</a:t>
            </a:r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or </a:t>
            </a:r>
            <a:pPr indent="0" marL="0">
              <a:lnSpc>
                <a:spcPts val="2850"/>
              </a:lnSpc>
              <a:buNone/>
            </a:pPr>
            <a:r>
              <a:rPr lang="en-US" sz="1750" b="1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authorisation</a:t>
            </a:r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(see </a:t>
            </a:r>
            <a:pPr indent="0" marL="0">
              <a:lnSpc>
                <a:spcPts val="2850"/>
              </a:lnSpc>
              <a:buNone/>
            </a:pPr>
            <a:r>
              <a:rPr lang="en-US" sz="1750" u="sng" spc="-36" kern="0" dirty="0">
                <a:solidFill>
                  <a:srgbClr val="6237C8"/>
                </a:solidFill>
                <a:latin typeface="Inter" pitchFamily="34" charset="0"/>
                <a:ea typeface="Inter" pitchFamily="34" charset="-122"/>
                <a:cs typeface="Inter" pitchFamily="34" charset="-120"/>
                <a:hlinkClick r:id="rId13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spelling differences</a:t>
            </a:r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) is the function of specifying rights/privileges for accessing resources, which is related to general </a:t>
            </a:r>
            <a:pPr indent="0" marL="0">
              <a:lnSpc>
                <a:spcPts val="2850"/>
              </a:lnSpc>
              <a:buNone/>
            </a:pPr>
            <a:r>
              <a:rPr lang="en-US" sz="1750" u="sng" spc="-36" kern="0" dirty="0">
                <a:solidFill>
                  <a:srgbClr val="6237C8"/>
                </a:solidFill>
                <a:latin typeface="Inter" pitchFamily="34" charset="0"/>
                <a:ea typeface="Inter" pitchFamily="34" charset="-122"/>
                <a:cs typeface="Inter" pitchFamily="34" charset="-120"/>
                <a:hlinkClick r:id="rId14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information security</a:t>
            </a:r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and </a:t>
            </a:r>
            <a:pPr indent="0" marL="0">
              <a:lnSpc>
                <a:spcPts val="2850"/>
              </a:lnSpc>
              <a:buNone/>
            </a:pPr>
            <a:r>
              <a:rPr lang="en-US" sz="1750" u="sng" spc="-36" kern="0" dirty="0">
                <a:solidFill>
                  <a:srgbClr val="6237C8"/>
                </a:solidFill>
                <a:latin typeface="Inter" pitchFamily="34" charset="0"/>
                <a:ea typeface="Inter" pitchFamily="34" charset="-122"/>
                <a:cs typeface="Inter" pitchFamily="34" charset="-120"/>
                <a:hlinkClick r:id="rId15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computer security</a:t>
            </a:r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and to </a:t>
            </a:r>
            <a:pPr indent="0" marL="0">
              <a:lnSpc>
                <a:spcPts val="2850"/>
              </a:lnSpc>
              <a:buNone/>
            </a:pPr>
            <a:r>
              <a:rPr lang="en-US" sz="1750" u="sng" spc="-36" kern="0" dirty="0">
                <a:solidFill>
                  <a:srgbClr val="6237C8"/>
                </a:solidFill>
                <a:latin typeface="Inter" pitchFamily="34" charset="0"/>
                <a:ea typeface="Inter" pitchFamily="34" charset="-122"/>
                <a:cs typeface="Inter" pitchFamily="34" charset="-120"/>
                <a:hlinkClick r:id="rId16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IAM</a:t>
            </a:r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(Identity and Access Management) in particular.</a:t>
            </a:r>
            <a:pPr indent="0" marL="0">
              <a:lnSpc>
                <a:spcPts val="2850"/>
              </a:lnSpc>
              <a:buNone/>
            </a:pPr>
            <a:r>
              <a:rPr lang="en-US" sz="1750" u="sng" spc="-36" kern="0" dirty="0">
                <a:solidFill>
                  <a:srgbClr val="6237C8"/>
                </a:solidFill>
                <a:latin typeface="Inter" pitchFamily="34" charset="0"/>
                <a:ea typeface="Inter" pitchFamily="34" charset="-122"/>
                <a:cs typeface="Inter" pitchFamily="34" charset="-120"/>
                <a:hlinkClick r:id="rId17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[1]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16612" y="405884"/>
            <a:ext cx="4059912" cy="5074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950"/>
              </a:lnSpc>
              <a:buNone/>
            </a:pPr>
            <a:r>
              <a:rPr lang="en-US" sz="3150" b="1" spc="-64" kern="0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OK. What is OAuth? </a:t>
            </a:r>
            <a:endParaRPr lang="en-US" sz="3150" dirty="0"/>
          </a:p>
        </p:txBody>
      </p:sp>
      <p:sp>
        <p:nvSpPr>
          <p:cNvPr id="3" name="Text 1"/>
          <p:cNvSpPr/>
          <p:nvPr/>
        </p:nvSpPr>
        <p:spPr>
          <a:xfrm>
            <a:off x="516612" y="1208484"/>
            <a:ext cx="13597176" cy="236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1850"/>
              </a:lnSpc>
              <a:buNone/>
            </a:pPr>
            <a:r>
              <a:rPr lang="en-US" sz="1150" spc="-23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OAuth is Open Authorization Protocol</a:t>
            </a:r>
            <a:endParaRPr lang="en-US" sz="1150" dirty="0"/>
          </a:p>
        </p:txBody>
      </p:sp>
      <p:sp>
        <p:nvSpPr>
          <p:cNvPr id="4" name="Text 2"/>
          <p:cNvSpPr/>
          <p:nvPr/>
        </p:nvSpPr>
        <p:spPr>
          <a:xfrm>
            <a:off x="516612" y="1610678"/>
            <a:ext cx="13597176" cy="236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1850"/>
              </a:lnSpc>
              <a:buNone/>
            </a:pPr>
            <a:r>
              <a:rPr lang="en-US" sz="1150" spc="-23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OAuth is </a:t>
            </a:r>
            <a:pPr indent="0" marL="0">
              <a:lnSpc>
                <a:spcPts val="1850"/>
              </a:lnSpc>
              <a:buNone/>
            </a:pPr>
            <a:r>
              <a:rPr lang="en-US" sz="1150" b="1" spc="-23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Delegated Authorization</a:t>
            </a:r>
            <a:endParaRPr lang="en-US" sz="1150" dirty="0"/>
          </a:p>
        </p:txBody>
      </p:sp>
      <p:sp>
        <p:nvSpPr>
          <p:cNvPr id="5" name="Text 3"/>
          <p:cNvSpPr/>
          <p:nvPr/>
        </p:nvSpPr>
        <p:spPr>
          <a:xfrm>
            <a:off x="516612" y="2012871"/>
            <a:ext cx="13597176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1850"/>
              </a:lnSpc>
              <a:buNone/>
            </a:pPr>
            <a:r>
              <a:rPr lang="en-US" sz="1150" b="1" spc="-23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OAuth</a:t>
            </a:r>
            <a:pPr indent="0" marL="0">
              <a:lnSpc>
                <a:spcPts val="1850"/>
              </a:lnSpc>
              <a:buNone/>
            </a:pPr>
            <a:r>
              <a:rPr lang="en-US" sz="1150" spc="-23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(short for </a:t>
            </a:r>
            <a:pPr indent="0" marL="0">
              <a:lnSpc>
                <a:spcPts val="1850"/>
              </a:lnSpc>
              <a:buNone/>
            </a:pPr>
            <a:r>
              <a:rPr lang="en-US" sz="1150" b="1" spc="-23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open authorization</a:t>
            </a:r>
            <a:pPr indent="0" marL="0">
              <a:lnSpc>
                <a:spcPts val="1850"/>
              </a:lnSpc>
              <a:buNone/>
            </a:pPr>
            <a:r>
              <a:rPr lang="en-US" sz="1150" u="sng" spc="-23" kern="0" dirty="0">
                <a:solidFill>
                  <a:srgbClr val="6237C8"/>
                </a:solidFill>
                <a:latin typeface="Inter" pitchFamily="34" charset="0"/>
                <a:ea typeface="Inter" pitchFamily="34" charset="-122"/>
                <a:cs typeface="Inter" pitchFamily="34" charset="-120"/>
                <a:hlinkClick r:id="rId1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[1]</a:t>
            </a:r>
            <a:pPr indent="0" marL="0">
              <a:lnSpc>
                <a:spcPts val="1850"/>
              </a:lnSpc>
              <a:buNone/>
            </a:pPr>
            <a:r>
              <a:rPr lang="en-US" sz="1150" u="sng" spc="-23" kern="0" dirty="0">
                <a:solidFill>
                  <a:srgbClr val="6237C8"/>
                </a:solidFill>
                <a:latin typeface="Inter" pitchFamily="34" charset="0"/>
                <a:ea typeface="Inter" pitchFamily="34" charset="-122"/>
                <a:cs typeface="Inter" pitchFamily="34" charset="-120"/>
                <a:hlinkClick r:id="rId2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[2]</a:t>
            </a:r>
            <a:pPr indent="0" marL="0">
              <a:lnSpc>
                <a:spcPts val="1850"/>
              </a:lnSpc>
              <a:buNone/>
            </a:pPr>
            <a:r>
              <a:rPr lang="en-US" sz="1150" spc="-23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) is an open standard for access </a:t>
            </a:r>
            <a:pPr indent="0" marL="0">
              <a:lnSpc>
                <a:spcPts val="1850"/>
              </a:lnSpc>
              <a:buNone/>
            </a:pPr>
            <a:r>
              <a:rPr lang="en-US" sz="1150" u="sng" spc="-23" kern="0" dirty="0">
                <a:solidFill>
                  <a:srgbClr val="6237C8"/>
                </a:solidFill>
                <a:latin typeface="Inter" pitchFamily="34" charset="0"/>
                <a:ea typeface="Inter" pitchFamily="34" charset="-122"/>
                <a:cs typeface="Inter" pitchFamily="34" charset="-120"/>
                <a:hlinkClick r:id="rId3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delegation</a:t>
            </a:r>
            <a:pPr indent="0" marL="0">
              <a:lnSpc>
                <a:spcPts val="1850"/>
              </a:lnSpc>
              <a:buNone/>
            </a:pPr>
            <a:r>
              <a:rPr lang="en-US" sz="1150" spc="-23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commonly used as a way for internet users to grant websites or applications access to their information on other websites but without giving them the passwords.</a:t>
            </a:r>
            <a:pPr indent="0" marL="0">
              <a:lnSpc>
                <a:spcPts val="1850"/>
              </a:lnSpc>
              <a:buNone/>
            </a:pPr>
            <a:r>
              <a:rPr lang="en-US" sz="1150" u="sng" spc="-23" kern="0" dirty="0">
                <a:solidFill>
                  <a:srgbClr val="6237C8"/>
                </a:solidFill>
                <a:latin typeface="Inter" pitchFamily="34" charset="0"/>
                <a:ea typeface="Inter" pitchFamily="34" charset="-122"/>
                <a:cs typeface="Inter" pitchFamily="34" charset="-120"/>
                <a:hlinkClick r:id="rId4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[3]</a:t>
            </a:r>
            <a:pPr indent="0" marL="0">
              <a:lnSpc>
                <a:spcPts val="1850"/>
              </a:lnSpc>
              <a:buNone/>
            </a:pPr>
            <a:r>
              <a:rPr lang="en-US" sz="1150" u="sng" spc="-23" kern="0" dirty="0">
                <a:solidFill>
                  <a:srgbClr val="6237C8"/>
                </a:solidFill>
                <a:latin typeface="Inter" pitchFamily="34" charset="0"/>
                <a:ea typeface="Inter" pitchFamily="34" charset="-122"/>
                <a:cs typeface="Inter" pitchFamily="34" charset="-120"/>
                <a:hlinkClick r:id="rId5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[4]</a:t>
            </a:r>
            <a:pPr indent="0" marL="0">
              <a:lnSpc>
                <a:spcPts val="1850"/>
              </a:lnSpc>
              <a:buNone/>
            </a:pPr>
            <a:r>
              <a:rPr lang="en-US" sz="1150" spc="-23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This mechanism is used by companies such as </a:t>
            </a:r>
            <a:pPr indent="0" marL="0">
              <a:lnSpc>
                <a:spcPts val="1850"/>
              </a:lnSpc>
              <a:buNone/>
            </a:pPr>
            <a:r>
              <a:rPr lang="en-US" sz="1150" u="sng" spc="-23" kern="0" dirty="0">
                <a:solidFill>
                  <a:srgbClr val="6237C8"/>
                </a:solidFill>
                <a:latin typeface="Inter" pitchFamily="34" charset="0"/>
                <a:ea typeface="Inter" pitchFamily="34" charset="-122"/>
                <a:cs typeface="Inter" pitchFamily="34" charset="-120"/>
                <a:hlinkClick r:id="rId6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Amazon</a:t>
            </a:r>
            <a:pPr indent="0" marL="0">
              <a:lnSpc>
                <a:spcPts val="1850"/>
              </a:lnSpc>
              <a:buNone/>
            </a:pPr>
            <a:r>
              <a:rPr lang="en-US" sz="1150" spc="-23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</a:t>
            </a:r>
            <a:pPr indent="0" marL="0">
              <a:lnSpc>
                <a:spcPts val="1850"/>
              </a:lnSpc>
              <a:buNone/>
            </a:pPr>
            <a:r>
              <a:rPr lang="en-US" sz="1150" u="sng" spc="-23" kern="0" dirty="0">
                <a:solidFill>
                  <a:srgbClr val="6237C8"/>
                </a:solidFill>
                <a:latin typeface="Inter" pitchFamily="34" charset="0"/>
                <a:ea typeface="Inter" pitchFamily="34" charset="-122"/>
                <a:cs typeface="Inter" pitchFamily="34" charset="-120"/>
                <a:hlinkClick r:id="rId7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[5]</a:t>
            </a:r>
            <a:pPr indent="0" marL="0">
              <a:lnSpc>
                <a:spcPts val="1850"/>
              </a:lnSpc>
              <a:buNone/>
            </a:pPr>
            <a:r>
              <a:rPr lang="en-US" sz="1150" spc="-23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pPr indent="0" marL="0">
              <a:lnSpc>
                <a:spcPts val="1850"/>
              </a:lnSpc>
              <a:buNone/>
            </a:pPr>
            <a:r>
              <a:rPr lang="en-US" sz="1150" u="sng" spc="-23" kern="0" dirty="0">
                <a:solidFill>
                  <a:srgbClr val="6237C8"/>
                </a:solidFill>
                <a:latin typeface="Inter" pitchFamily="34" charset="0"/>
                <a:ea typeface="Inter" pitchFamily="34" charset="-122"/>
                <a:cs typeface="Inter" pitchFamily="34" charset="-120"/>
                <a:hlinkClick r:id="rId8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Google</a:t>
            </a:r>
            <a:pPr indent="0" marL="0">
              <a:lnSpc>
                <a:spcPts val="1850"/>
              </a:lnSpc>
              <a:buNone/>
            </a:pPr>
            <a:r>
              <a:rPr lang="en-US" sz="1150" spc="-23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</a:t>
            </a:r>
            <a:pPr indent="0" marL="0">
              <a:lnSpc>
                <a:spcPts val="1850"/>
              </a:lnSpc>
              <a:buNone/>
            </a:pPr>
            <a:r>
              <a:rPr lang="en-US" sz="1150" u="sng" spc="-23" kern="0" dirty="0">
                <a:solidFill>
                  <a:srgbClr val="6237C8"/>
                </a:solidFill>
                <a:latin typeface="Inter" pitchFamily="34" charset="0"/>
                <a:ea typeface="Inter" pitchFamily="34" charset="-122"/>
                <a:cs typeface="Inter" pitchFamily="34" charset="-120"/>
                <a:hlinkClick r:id="rId9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Meta Platforms</a:t>
            </a:r>
            <a:pPr indent="0" marL="0">
              <a:lnSpc>
                <a:spcPts val="1850"/>
              </a:lnSpc>
              <a:buNone/>
            </a:pPr>
            <a:r>
              <a:rPr lang="en-US" sz="1150" spc="-23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</a:t>
            </a:r>
            <a:pPr indent="0" marL="0">
              <a:lnSpc>
                <a:spcPts val="1850"/>
              </a:lnSpc>
              <a:buNone/>
            </a:pPr>
            <a:r>
              <a:rPr lang="en-US" sz="1150" u="sng" spc="-23" kern="0" dirty="0">
                <a:solidFill>
                  <a:srgbClr val="6237C8"/>
                </a:solidFill>
                <a:latin typeface="Inter" pitchFamily="34" charset="0"/>
                <a:ea typeface="Inter" pitchFamily="34" charset="-122"/>
                <a:cs typeface="Inter" pitchFamily="34" charset="-120"/>
                <a:hlinkClick r:id="rId10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Microsoft</a:t>
            </a:r>
            <a:pPr indent="0" marL="0">
              <a:lnSpc>
                <a:spcPts val="1850"/>
              </a:lnSpc>
              <a:buNone/>
            </a:pPr>
            <a:r>
              <a:rPr lang="en-US" sz="1150" spc="-23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and </a:t>
            </a:r>
            <a:pPr indent="0" marL="0">
              <a:lnSpc>
                <a:spcPts val="1850"/>
              </a:lnSpc>
              <a:buNone/>
            </a:pPr>
            <a:r>
              <a:rPr lang="en-US" sz="1150" u="sng" spc="-23" kern="0" dirty="0">
                <a:solidFill>
                  <a:srgbClr val="6237C8"/>
                </a:solidFill>
                <a:latin typeface="Inter" pitchFamily="34" charset="0"/>
                <a:ea typeface="Inter" pitchFamily="34" charset="-122"/>
                <a:cs typeface="Inter" pitchFamily="34" charset="-120"/>
                <a:hlinkClick r:id="rId11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Twitter</a:t>
            </a:r>
            <a:pPr indent="0" marL="0">
              <a:lnSpc>
                <a:spcPts val="1850"/>
              </a:lnSpc>
              <a:buNone/>
            </a:pPr>
            <a:r>
              <a:rPr lang="en-US" sz="1150" spc="-23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to permit users to share information about their accounts with third-party applications or websites.</a:t>
            </a:r>
            <a:endParaRPr lang="en-US" sz="1150" dirty="0"/>
          </a:p>
        </p:txBody>
      </p:sp>
      <p:sp>
        <p:nvSpPr>
          <p:cNvPr id="6" name="Text 4"/>
          <p:cNvSpPr/>
          <p:nvPr/>
        </p:nvSpPr>
        <p:spPr>
          <a:xfrm>
            <a:off x="516612" y="2887504"/>
            <a:ext cx="13597176" cy="236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1850"/>
              </a:lnSpc>
              <a:buNone/>
            </a:pPr>
            <a:r>
              <a:rPr lang="en-US" sz="1150" spc="-23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It's a Protocol —&gt; RFCs ? </a:t>
            </a:r>
            <a:endParaRPr lang="en-US" sz="1150" dirty="0"/>
          </a:p>
        </p:txBody>
      </p:sp>
      <p:pic>
        <p:nvPicPr>
          <p:cNvPr id="7" name="Image 0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16612" y="3289697"/>
            <a:ext cx="7030998" cy="4133612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516612" y="7589282"/>
            <a:ext cx="13597176" cy="236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1850"/>
              </a:lnSpc>
              <a:buNone/>
            </a:pPr>
            <a:r>
              <a:rPr lang="en-US" sz="1150" u="sng" spc="-23" kern="0" dirty="0">
                <a:solidFill>
                  <a:srgbClr val="6237C8"/>
                </a:solidFill>
                <a:latin typeface="Inter" pitchFamily="34" charset="0"/>
                <a:ea typeface="Inter" pitchFamily="34" charset="-122"/>
                <a:cs typeface="Inter" pitchFamily="34" charset="-120"/>
                <a:hlinkClick r:id="rId13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It's Time for OAuth 2.1</a:t>
            </a:r>
            <a:endParaRPr lang="en-US" sz="11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35</Slides>
  <Notes>35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2024-12-06T01:28:40Z</dcterms:created>
  <dcterms:modified xsi:type="dcterms:W3CDTF">2024-12-06T01:28:40Z</dcterms:modified>
</cp:coreProperties>
</file>